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20"/>
  </p:notesMasterIdLst>
  <p:sldIdLst>
    <p:sldId id="299" r:id="rId2"/>
    <p:sldId id="293" r:id="rId3"/>
    <p:sldId id="321" r:id="rId4"/>
    <p:sldId id="322" r:id="rId5"/>
    <p:sldId id="324" r:id="rId6"/>
    <p:sldId id="325" r:id="rId7"/>
    <p:sldId id="308" r:id="rId8"/>
    <p:sldId id="314" r:id="rId9"/>
    <p:sldId id="305" r:id="rId10"/>
    <p:sldId id="326" r:id="rId11"/>
    <p:sldId id="286" r:id="rId12"/>
    <p:sldId id="317" r:id="rId13"/>
    <p:sldId id="315" r:id="rId14"/>
    <p:sldId id="316" r:id="rId15"/>
    <p:sldId id="319" r:id="rId16"/>
    <p:sldId id="320" r:id="rId17"/>
    <p:sldId id="312" r:id="rId18"/>
    <p:sldId id="269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2CB5E0"/>
    <a:srgbClr val="2C4293"/>
    <a:srgbClr val="A0CE3A"/>
    <a:srgbClr val="1C8558"/>
    <a:srgbClr val="098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788E1B-D20A-41BD-A640-45D2A4BB45E5}" v="1226" dt="2024-05-28T03:54:51.699"/>
    <p1510:client id="{4EE914E5-3896-7FFA-912E-3396874F9FED}" v="31" dt="2024-05-27T21:34:45.180"/>
    <p1510:client id="{FD2AFC9E-2427-44AF-38F3-7AC30E27931C}" v="225" dt="2024-05-27T21:02:55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C6114-657D-654C-9C03-F4F4C129F9FD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98AE7-F905-BC42-9AC1-2B36184D10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018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98AE7-F905-BC42-9AC1-2B36184D10CA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358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686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9:notes">
            <a:extLst>
              <a:ext uri="{FF2B5EF4-FFF2-40B4-BE49-F238E27FC236}">
                <a16:creationId xmlns:a16="http://schemas.microsoft.com/office/drawing/2014/main" id="{311105BD-76CD-BA09-3803-1FDF23DC62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114800"/>
          </a:xfrm>
        </p:spPr>
        <p:txBody>
          <a:bodyPr lIns="91421" tIns="91421" rIns="91421" bIns="91421"/>
          <a:lstStyle/>
          <a:p>
            <a:endParaRPr lang="es-CO"/>
          </a:p>
        </p:txBody>
      </p:sp>
      <p:sp>
        <p:nvSpPr>
          <p:cNvPr id="3" name="Google Shape;176;p9:notes">
            <a:extLst>
              <a:ext uri="{FF2B5EF4-FFF2-40B4-BE49-F238E27FC236}">
                <a16:creationId xmlns:a16="http://schemas.microsoft.com/office/drawing/2014/main" id="{7147E420-69BA-AF4C-9A28-EB8170232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2175410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9:notes">
            <a:extLst>
              <a:ext uri="{FF2B5EF4-FFF2-40B4-BE49-F238E27FC236}">
                <a16:creationId xmlns:a16="http://schemas.microsoft.com/office/drawing/2014/main" id="{311105BD-76CD-BA09-3803-1FDF23DC62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114800"/>
          </a:xfrm>
        </p:spPr>
        <p:txBody>
          <a:bodyPr lIns="91421" tIns="91421" rIns="91421" bIns="91421"/>
          <a:lstStyle/>
          <a:p>
            <a:endParaRPr lang="es-CO"/>
          </a:p>
        </p:txBody>
      </p:sp>
      <p:sp>
        <p:nvSpPr>
          <p:cNvPr id="3" name="Google Shape;176;p9:notes">
            <a:extLst>
              <a:ext uri="{FF2B5EF4-FFF2-40B4-BE49-F238E27FC236}">
                <a16:creationId xmlns:a16="http://schemas.microsoft.com/office/drawing/2014/main" id="{7147E420-69BA-AF4C-9A28-EB8170232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2115878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9:notes">
            <a:extLst>
              <a:ext uri="{FF2B5EF4-FFF2-40B4-BE49-F238E27FC236}">
                <a16:creationId xmlns:a16="http://schemas.microsoft.com/office/drawing/2014/main" id="{311105BD-76CD-BA09-3803-1FDF23DC62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114800"/>
          </a:xfrm>
        </p:spPr>
        <p:txBody>
          <a:bodyPr lIns="91421" tIns="91421" rIns="91421" bIns="91421"/>
          <a:lstStyle/>
          <a:p>
            <a:endParaRPr lang="es-CO"/>
          </a:p>
        </p:txBody>
      </p:sp>
      <p:sp>
        <p:nvSpPr>
          <p:cNvPr id="3" name="Google Shape;176;p9:notes">
            <a:extLst>
              <a:ext uri="{FF2B5EF4-FFF2-40B4-BE49-F238E27FC236}">
                <a16:creationId xmlns:a16="http://schemas.microsoft.com/office/drawing/2014/main" id="{7147E420-69BA-AF4C-9A28-EB8170232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1251457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9:notes">
            <a:extLst>
              <a:ext uri="{FF2B5EF4-FFF2-40B4-BE49-F238E27FC236}">
                <a16:creationId xmlns:a16="http://schemas.microsoft.com/office/drawing/2014/main" id="{311105BD-76CD-BA09-3803-1FDF23DC62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114800"/>
          </a:xfrm>
        </p:spPr>
        <p:txBody>
          <a:bodyPr lIns="91421" tIns="91421" rIns="91421" bIns="91421"/>
          <a:lstStyle/>
          <a:p>
            <a:endParaRPr lang="es-CO"/>
          </a:p>
        </p:txBody>
      </p:sp>
      <p:sp>
        <p:nvSpPr>
          <p:cNvPr id="3" name="Google Shape;176;p9:notes">
            <a:extLst>
              <a:ext uri="{FF2B5EF4-FFF2-40B4-BE49-F238E27FC236}">
                <a16:creationId xmlns:a16="http://schemas.microsoft.com/office/drawing/2014/main" id="{7147E420-69BA-AF4C-9A28-EB8170232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509321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176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A8421-663F-7D95-49AA-D9E38F87E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1D24D-9AE9-AEA3-50D8-C73181D93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BB972E-0410-DE2E-C27E-3359646C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CFDA9A-7642-BFD3-4E73-4FF87A7F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B5E6E9-BBF8-697D-B19F-243EF46A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218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CE79F-9826-2D10-BCE8-7129D42C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CBA94F-81E6-2342-E8F8-A887158DB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07E55F-3D56-9B88-896D-5B353440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5774C6-BC4D-B5D8-5432-F65E2460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08E20C-77EF-88EC-00EF-F1825E8A7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459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7EBD21-B368-00EC-7687-9893DA4B2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C29B95-AC51-42A7-09F8-234E1A696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AB50CD-A729-7821-10B2-F6CD4A9C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EBA444-8A98-3CE3-0E03-BC49DEE35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2691C6-1C2C-40EE-05CC-217842F5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44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010A1D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688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6B6B07-2CBF-4B78-9A09-5F42463C4BE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2399" y="1879600"/>
            <a:ext cx="3841750" cy="2114550"/>
          </a:xfrm>
          <a:custGeom>
            <a:avLst/>
            <a:gdLst>
              <a:gd name="connsiteX0" fmla="*/ 0 w 5762625"/>
              <a:gd name="connsiteY0" fmla="*/ 0 h 3171825"/>
              <a:gd name="connsiteX1" fmla="*/ 5762625 w 5762625"/>
              <a:gd name="connsiteY1" fmla="*/ 0 h 3171825"/>
              <a:gd name="connsiteX2" fmla="*/ 5762625 w 5762625"/>
              <a:gd name="connsiteY2" fmla="*/ 3171825 h 3171825"/>
              <a:gd name="connsiteX3" fmla="*/ 0 w 5762625"/>
              <a:gd name="connsiteY3" fmla="*/ 3171825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2625" h="3171825">
                <a:moveTo>
                  <a:pt x="0" y="0"/>
                </a:moveTo>
                <a:lnTo>
                  <a:pt x="5762625" y="0"/>
                </a:lnTo>
                <a:lnTo>
                  <a:pt x="5762625" y="3171825"/>
                </a:lnTo>
                <a:lnTo>
                  <a:pt x="0" y="31718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7555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45EEEAB-7719-4626-B315-4294B9E25B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79109" y="781889"/>
            <a:ext cx="2549415" cy="2556164"/>
          </a:xfrm>
          <a:custGeom>
            <a:avLst/>
            <a:gdLst>
              <a:gd name="connsiteX0" fmla="*/ 0 w 4166117"/>
              <a:gd name="connsiteY0" fmla="*/ 0 h 4177146"/>
              <a:gd name="connsiteX1" fmla="*/ 4166117 w 4166117"/>
              <a:gd name="connsiteY1" fmla="*/ 0 h 4177146"/>
              <a:gd name="connsiteX2" fmla="*/ 4166117 w 4166117"/>
              <a:gd name="connsiteY2" fmla="*/ 4177146 h 4177146"/>
              <a:gd name="connsiteX3" fmla="*/ 0 w 4166117"/>
              <a:gd name="connsiteY3" fmla="*/ 4177146 h 417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117" h="4177146">
                <a:moveTo>
                  <a:pt x="0" y="0"/>
                </a:moveTo>
                <a:lnTo>
                  <a:pt x="4166117" y="0"/>
                </a:lnTo>
                <a:lnTo>
                  <a:pt x="4166117" y="4177146"/>
                </a:lnTo>
                <a:lnTo>
                  <a:pt x="0" y="41771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33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2EE616A-F533-4232-90E9-6112DDC30F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3007" y="781889"/>
            <a:ext cx="2549415" cy="2556164"/>
          </a:xfrm>
          <a:custGeom>
            <a:avLst/>
            <a:gdLst>
              <a:gd name="connsiteX0" fmla="*/ 0 w 4166117"/>
              <a:gd name="connsiteY0" fmla="*/ 0 h 4177146"/>
              <a:gd name="connsiteX1" fmla="*/ 4166117 w 4166117"/>
              <a:gd name="connsiteY1" fmla="*/ 0 h 4177146"/>
              <a:gd name="connsiteX2" fmla="*/ 4166117 w 4166117"/>
              <a:gd name="connsiteY2" fmla="*/ 4177146 h 4177146"/>
              <a:gd name="connsiteX3" fmla="*/ 0 w 4166117"/>
              <a:gd name="connsiteY3" fmla="*/ 4177146 h 417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117" h="4177146">
                <a:moveTo>
                  <a:pt x="0" y="0"/>
                </a:moveTo>
                <a:lnTo>
                  <a:pt x="4166117" y="0"/>
                </a:lnTo>
                <a:lnTo>
                  <a:pt x="4166117" y="4177146"/>
                </a:lnTo>
                <a:lnTo>
                  <a:pt x="0" y="41771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33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A796E4B-71B9-4B44-B646-877CFB5EC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9109" y="3446580"/>
            <a:ext cx="2549415" cy="2556164"/>
          </a:xfrm>
          <a:custGeom>
            <a:avLst/>
            <a:gdLst>
              <a:gd name="connsiteX0" fmla="*/ 0 w 4166117"/>
              <a:gd name="connsiteY0" fmla="*/ 0 h 4177146"/>
              <a:gd name="connsiteX1" fmla="*/ 4166117 w 4166117"/>
              <a:gd name="connsiteY1" fmla="*/ 0 h 4177146"/>
              <a:gd name="connsiteX2" fmla="*/ 4166117 w 4166117"/>
              <a:gd name="connsiteY2" fmla="*/ 4177146 h 4177146"/>
              <a:gd name="connsiteX3" fmla="*/ 0 w 4166117"/>
              <a:gd name="connsiteY3" fmla="*/ 4177146 h 417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117" h="4177146">
                <a:moveTo>
                  <a:pt x="0" y="0"/>
                </a:moveTo>
                <a:lnTo>
                  <a:pt x="4166117" y="0"/>
                </a:lnTo>
                <a:lnTo>
                  <a:pt x="4166117" y="4177146"/>
                </a:lnTo>
                <a:lnTo>
                  <a:pt x="0" y="41771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33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A2707B-B44F-401B-A93B-6F98E65E52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43007" y="3446580"/>
            <a:ext cx="2549415" cy="2556164"/>
          </a:xfrm>
          <a:custGeom>
            <a:avLst/>
            <a:gdLst>
              <a:gd name="connsiteX0" fmla="*/ 0 w 4166117"/>
              <a:gd name="connsiteY0" fmla="*/ 0 h 4177146"/>
              <a:gd name="connsiteX1" fmla="*/ 4166117 w 4166117"/>
              <a:gd name="connsiteY1" fmla="*/ 0 h 4177146"/>
              <a:gd name="connsiteX2" fmla="*/ 4166117 w 4166117"/>
              <a:gd name="connsiteY2" fmla="*/ 4177146 h 4177146"/>
              <a:gd name="connsiteX3" fmla="*/ 0 w 4166117"/>
              <a:gd name="connsiteY3" fmla="*/ 4177146 h 417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117" h="4177146">
                <a:moveTo>
                  <a:pt x="0" y="0"/>
                </a:moveTo>
                <a:lnTo>
                  <a:pt x="4166117" y="0"/>
                </a:lnTo>
                <a:lnTo>
                  <a:pt x="4166117" y="4177146"/>
                </a:lnTo>
                <a:lnTo>
                  <a:pt x="0" y="41771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854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_Slide">
    <p:bg>
      <p:bgPr>
        <a:solidFill>
          <a:srgbClr val="220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61CA8C-3768-964B-95F0-8895787782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4216" y="1033231"/>
            <a:ext cx="4753834" cy="4750502"/>
          </a:xfrm>
          <a:custGeom>
            <a:avLst/>
            <a:gdLst>
              <a:gd name="connsiteX0" fmla="*/ 820892 w 4777161"/>
              <a:gd name="connsiteY0" fmla="*/ 2763090 h 4773813"/>
              <a:gd name="connsiteX1" fmla="*/ 2389979 w 4777161"/>
              <a:gd name="connsiteY1" fmla="*/ 2763090 h 4773813"/>
              <a:gd name="connsiteX2" fmla="*/ 2610797 w 4777161"/>
              <a:gd name="connsiteY2" fmla="*/ 2983908 h 4773813"/>
              <a:gd name="connsiteX3" fmla="*/ 2610797 w 4777161"/>
              <a:gd name="connsiteY3" fmla="*/ 4552995 h 4773813"/>
              <a:gd name="connsiteX4" fmla="*/ 2389979 w 4777161"/>
              <a:gd name="connsiteY4" fmla="*/ 4773813 h 4773813"/>
              <a:gd name="connsiteX5" fmla="*/ 820892 w 4777161"/>
              <a:gd name="connsiteY5" fmla="*/ 4773813 h 4773813"/>
              <a:gd name="connsiteX6" fmla="*/ 600074 w 4777161"/>
              <a:gd name="connsiteY6" fmla="*/ 4552995 h 4773813"/>
              <a:gd name="connsiteX7" fmla="*/ 600074 w 4777161"/>
              <a:gd name="connsiteY7" fmla="*/ 2983908 h 4773813"/>
              <a:gd name="connsiteX8" fmla="*/ 820892 w 4777161"/>
              <a:gd name="connsiteY8" fmla="*/ 2763090 h 4773813"/>
              <a:gd name="connsiteX9" fmla="*/ 2910825 w 4777161"/>
              <a:gd name="connsiteY9" fmla="*/ 1505898 h 4773813"/>
              <a:gd name="connsiteX10" fmla="*/ 4571425 w 4777161"/>
              <a:gd name="connsiteY10" fmla="*/ 1505898 h 4773813"/>
              <a:gd name="connsiteX11" fmla="*/ 4777161 w 4777161"/>
              <a:gd name="connsiteY11" fmla="*/ 1711634 h 4773813"/>
              <a:gd name="connsiteX12" fmla="*/ 4777161 w 4777161"/>
              <a:gd name="connsiteY12" fmla="*/ 3372234 h 4773813"/>
              <a:gd name="connsiteX13" fmla="*/ 4571425 w 4777161"/>
              <a:gd name="connsiteY13" fmla="*/ 3577970 h 4773813"/>
              <a:gd name="connsiteX14" fmla="*/ 2910825 w 4777161"/>
              <a:gd name="connsiteY14" fmla="*/ 3577970 h 4773813"/>
              <a:gd name="connsiteX15" fmla="*/ 2705089 w 4777161"/>
              <a:gd name="connsiteY15" fmla="*/ 3372234 h 4773813"/>
              <a:gd name="connsiteX16" fmla="*/ 2705089 w 4777161"/>
              <a:gd name="connsiteY16" fmla="*/ 1711634 h 4773813"/>
              <a:gd name="connsiteX17" fmla="*/ 2910825 w 4777161"/>
              <a:gd name="connsiteY17" fmla="*/ 1505898 h 4773813"/>
              <a:gd name="connsiteX18" fmla="*/ 248470 w 4777161"/>
              <a:gd name="connsiteY18" fmla="*/ 0 h 4773813"/>
              <a:gd name="connsiteX19" fmla="*/ 2362328 w 4777161"/>
              <a:gd name="connsiteY19" fmla="*/ 0 h 4773813"/>
              <a:gd name="connsiteX20" fmla="*/ 2610798 w 4777161"/>
              <a:gd name="connsiteY20" fmla="*/ 248470 h 4773813"/>
              <a:gd name="connsiteX21" fmla="*/ 2610798 w 4777161"/>
              <a:gd name="connsiteY21" fmla="*/ 2362328 h 4773813"/>
              <a:gd name="connsiteX22" fmla="*/ 2362328 w 4777161"/>
              <a:gd name="connsiteY22" fmla="*/ 2610798 h 4773813"/>
              <a:gd name="connsiteX23" fmla="*/ 248470 w 4777161"/>
              <a:gd name="connsiteY23" fmla="*/ 2610798 h 4773813"/>
              <a:gd name="connsiteX24" fmla="*/ 0 w 4777161"/>
              <a:gd name="connsiteY24" fmla="*/ 2362328 h 4773813"/>
              <a:gd name="connsiteX25" fmla="*/ 0 w 4777161"/>
              <a:gd name="connsiteY25" fmla="*/ 248470 h 4773813"/>
              <a:gd name="connsiteX26" fmla="*/ 248470 w 4777161"/>
              <a:gd name="connsiteY26" fmla="*/ 0 h 477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777161" h="4773813">
                <a:moveTo>
                  <a:pt x="820892" y="2763090"/>
                </a:moveTo>
                <a:lnTo>
                  <a:pt x="2389979" y="2763090"/>
                </a:lnTo>
                <a:cubicBezTo>
                  <a:pt x="2511933" y="2763090"/>
                  <a:pt x="2610797" y="2861954"/>
                  <a:pt x="2610797" y="2983908"/>
                </a:cubicBezTo>
                <a:lnTo>
                  <a:pt x="2610797" y="4552995"/>
                </a:lnTo>
                <a:cubicBezTo>
                  <a:pt x="2610797" y="4674949"/>
                  <a:pt x="2511933" y="4773813"/>
                  <a:pt x="2389979" y="4773813"/>
                </a:cubicBezTo>
                <a:lnTo>
                  <a:pt x="820892" y="4773813"/>
                </a:lnTo>
                <a:cubicBezTo>
                  <a:pt x="698938" y="4773813"/>
                  <a:pt x="600074" y="4674949"/>
                  <a:pt x="600074" y="4552995"/>
                </a:cubicBezTo>
                <a:lnTo>
                  <a:pt x="600074" y="2983908"/>
                </a:lnTo>
                <a:cubicBezTo>
                  <a:pt x="600074" y="2861954"/>
                  <a:pt x="698938" y="2763090"/>
                  <a:pt x="820892" y="2763090"/>
                </a:cubicBezTo>
                <a:close/>
                <a:moveTo>
                  <a:pt x="2910825" y="1505898"/>
                </a:moveTo>
                <a:lnTo>
                  <a:pt x="4571425" y="1505898"/>
                </a:lnTo>
                <a:cubicBezTo>
                  <a:pt x="4685050" y="1505898"/>
                  <a:pt x="4777161" y="1598009"/>
                  <a:pt x="4777161" y="1711634"/>
                </a:cubicBezTo>
                <a:lnTo>
                  <a:pt x="4777161" y="3372234"/>
                </a:lnTo>
                <a:cubicBezTo>
                  <a:pt x="4777161" y="3485859"/>
                  <a:pt x="4685050" y="3577970"/>
                  <a:pt x="4571425" y="3577970"/>
                </a:cubicBezTo>
                <a:lnTo>
                  <a:pt x="2910825" y="3577970"/>
                </a:lnTo>
                <a:cubicBezTo>
                  <a:pt x="2797200" y="3577970"/>
                  <a:pt x="2705089" y="3485859"/>
                  <a:pt x="2705089" y="3372234"/>
                </a:cubicBezTo>
                <a:lnTo>
                  <a:pt x="2705089" y="1711634"/>
                </a:lnTo>
                <a:cubicBezTo>
                  <a:pt x="2705089" y="1598009"/>
                  <a:pt x="2797200" y="1505898"/>
                  <a:pt x="2910825" y="1505898"/>
                </a:cubicBezTo>
                <a:close/>
                <a:moveTo>
                  <a:pt x="248470" y="0"/>
                </a:moveTo>
                <a:lnTo>
                  <a:pt x="2362328" y="0"/>
                </a:lnTo>
                <a:cubicBezTo>
                  <a:pt x="2499554" y="0"/>
                  <a:pt x="2610798" y="111244"/>
                  <a:pt x="2610798" y="248470"/>
                </a:cubicBezTo>
                <a:lnTo>
                  <a:pt x="2610798" y="2362328"/>
                </a:lnTo>
                <a:cubicBezTo>
                  <a:pt x="2610798" y="2499554"/>
                  <a:pt x="2499554" y="2610798"/>
                  <a:pt x="2362328" y="2610798"/>
                </a:cubicBezTo>
                <a:lnTo>
                  <a:pt x="248470" y="2610798"/>
                </a:lnTo>
                <a:cubicBezTo>
                  <a:pt x="111244" y="2610798"/>
                  <a:pt x="0" y="2499554"/>
                  <a:pt x="0" y="2362328"/>
                </a:cubicBezTo>
                <a:lnTo>
                  <a:pt x="0" y="248470"/>
                </a:lnTo>
                <a:cubicBezTo>
                  <a:pt x="0" y="111244"/>
                  <a:pt x="111244" y="0"/>
                  <a:pt x="24847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7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38836-4584-8E4F-0566-843401B1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0103D0-91BF-E2F3-2842-48B3C9D0C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FDD79E-0DBA-8EB2-0CC3-44131CAC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6809AE-5CB5-0571-ACB4-7C75AC972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BA154-ED88-3671-0D4D-F0EFD6A8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970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1B298-8DD2-E959-50C6-17C9853E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2CB68-EBF1-3F85-853D-0BA9CC4DC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FF3ADA-1739-D828-F9AF-01C2857B6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7CF81-C621-8A89-A64D-B184A58F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E8A2D0-BCC7-9ED7-C256-73B467BE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309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78139-BE4D-70AA-182D-EAC1CA5C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AAF5A4-092B-EB62-3482-26CB3E0E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CA6CF1-B1E2-19F2-16BC-2018B4F3B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C0FF04-7499-BB13-ACA7-B3AD2BD3C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5CF344-8963-579F-4D75-A2F94E66E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E745FD-E45E-3BE5-117B-0DDD328D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082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CAE26-8C36-250B-EC3E-E4DACBEC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AEA0E9-14A0-8505-FACF-B2B476450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558E64-F210-A667-FFCC-575235C4A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C4FEB3-08A7-C604-F4EE-155E51494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D9B529D-4F0F-1F26-9C0D-1DEE1F1E84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45C9BE-B308-9E8D-5892-1CC80393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7D503C1-F746-3C5A-CF56-684EE98C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EC2CF3A-53DD-08B5-0E81-5D96C6E6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564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1C721-D91F-F2CB-2B00-CE78379F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7C619D-C1A4-8C74-DDAD-B2C61A4B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EF00545-3031-8799-C516-EB54C31DF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392B211-EFAE-0CEC-EA1B-E4573E9A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205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CD013E-162D-7734-701E-4009DC7A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6353AB-DE9C-1A43-9577-984E713C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A8B39A-C133-9473-5CEE-BCBC9042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00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D8641-88AB-079C-6BF0-2F41CE41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0F430F-80D1-A1D5-C9C3-D2F33508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61A02D-EEFC-7571-7C04-3B299B3A2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565289-9797-ABCF-6B42-589ACDD95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EB4A33-16F8-2D65-8DB6-CAE3BC0D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D76968-3CB4-4885-0C6B-BB8737F1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5351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C190B-2090-A8B1-A24F-72F20A905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9263A7-A266-CD41-F1DE-23A6B7827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AB1AF8-CA31-8CF1-8A9D-2E9559BE5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E3E4F7-E88E-0490-B97B-DDEB2539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E79F95-B766-6736-0A10-5D0D15A25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D28E5B-BC02-6F17-6B61-A04145B6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596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0368BC1-F251-51B7-F6B1-9AB3A1B8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0FD9A9-B43D-AADC-EDCE-EF46B4079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76E555-8DA1-1B1A-B2FD-60F9B958C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E731-D7CA-5344-BA4A-B80A8B9133B8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CEE945-561A-477F-2FCC-899EA7BD5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5B27FA-FC44-A8B8-75F8-A2E05286E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9452D-EE44-A740-B658-54C58646A7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997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.emf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11" Type="http://schemas.openxmlformats.org/officeDocument/2006/relationships/image" Target="../media/image37.png"/><Relationship Id="rId5" Type="http://schemas.openxmlformats.org/officeDocument/2006/relationships/image" Target="../media/image3.emf"/><Relationship Id="rId10" Type="http://schemas.openxmlformats.org/officeDocument/2006/relationships/image" Target="../media/image36.svg"/><Relationship Id="rId4" Type="http://schemas.openxmlformats.org/officeDocument/2006/relationships/image" Target="../media/image1.emf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2.emf"/><Relationship Id="rId7" Type="http://schemas.openxmlformats.org/officeDocument/2006/relationships/image" Target="../media/image42.png"/><Relationship Id="rId12" Type="http://schemas.openxmlformats.org/officeDocument/2006/relationships/image" Target="../media/image47.jpeg"/><Relationship Id="rId2" Type="http://schemas.openxmlformats.org/officeDocument/2006/relationships/image" Target="../media/image1.emf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.emf"/><Relationship Id="rId15" Type="http://schemas.openxmlformats.org/officeDocument/2006/relationships/image" Target="../media/image50.jpeg"/><Relationship Id="rId10" Type="http://schemas.openxmlformats.org/officeDocument/2006/relationships/image" Target="../media/image45.png"/><Relationship Id="rId4" Type="http://schemas.openxmlformats.org/officeDocument/2006/relationships/image" Target="../media/image3.emf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emf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em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1.emf"/><Relationship Id="rId10" Type="http://schemas.openxmlformats.org/officeDocument/2006/relationships/image" Target="../media/image60.png"/><Relationship Id="rId4" Type="http://schemas.openxmlformats.org/officeDocument/2006/relationships/image" Target="../media/image54.emf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2.em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1.emf"/><Relationship Id="rId4" Type="http://schemas.openxmlformats.org/officeDocument/2006/relationships/image" Target="../media/image5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2.em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1.emf"/><Relationship Id="rId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em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1.emf"/><Relationship Id="rId9" Type="http://schemas.openxmlformats.org/officeDocument/2006/relationships/image" Target="../media/image7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emf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4.emf"/><Relationship Id="rId10" Type="http://schemas.openxmlformats.org/officeDocument/2006/relationships/image" Target="../media/image13.svg"/><Relationship Id="rId4" Type="http://schemas.openxmlformats.org/officeDocument/2006/relationships/image" Target="../media/image2.emf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image" Target="../media/image24.svg"/><Relationship Id="rId3" Type="http://schemas.openxmlformats.org/officeDocument/2006/relationships/image" Target="../media/image18.svg"/><Relationship Id="rId7" Type="http://schemas.openxmlformats.org/officeDocument/2006/relationships/image" Target="../media/image2.emf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11" Type="http://schemas.openxmlformats.org/officeDocument/2006/relationships/image" Target="../media/image22.svg"/><Relationship Id="rId5" Type="http://schemas.openxmlformats.org/officeDocument/2006/relationships/image" Target="../media/image20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4.emf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svg"/><Relationship Id="rId7" Type="http://schemas.openxmlformats.org/officeDocument/2006/relationships/image" Target="../media/image4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E20C074-65F4-FCDD-2946-0748ED37E0AE}"/>
              </a:ext>
            </a:extLst>
          </p:cNvPr>
          <p:cNvSpPr txBox="1"/>
          <p:nvPr/>
        </p:nvSpPr>
        <p:spPr>
          <a:xfrm>
            <a:off x="0" y="168573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>
                <a:solidFill>
                  <a:srgbClr val="2C4293"/>
                </a:solidFill>
                <a:latin typeface="Impact" panose="020B0806030902050204" pitchFamily="34" charset="0"/>
              </a:rPr>
              <a:t>Proyecto de Ingeniería II</a:t>
            </a:r>
          </a:p>
          <a:p>
            <a:pPr algn="ctr"/>
            <a:endParaRPr lang="es-CO" sz="4000" b="0" i="0">
              <a:solidFill>
                <a:srgbClr val="2C4293"/>
              </a:solidFill>
              <a:effectLst/>
              <a:latin typeface="Impact" panose="020B0806030902050204" pitchFamily="34" charset="0"/>
            </a:endParaRPr>
          </a:p>
          <a:p>
            <a:pPr algn="ctr"/>
            <a:r>
              <a:rPr lang="es-CO" sz="4000" b="0" i="0">
                <a:solidFill>
                  <a:srgbClr val="2C4293"/>
                </a:solidFill>
                <a:effectLst/>
                <a:latin typeface="Impact" panose="020B0806030902050204" pitchFamily="34" charset="0"/>
              </a:rPr>
              <a:t>PLANNI</a:t>
            </a:r>
            <a:endParaRPr lang="es-CO" sz="4000">
              <a:solidFill>
                <a:srgbClr val="2C4293"/>
              </a:solidFill>
              <a:latin typeface="Impact" panose="020B080603090205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1FFB257-423C-DCAA-B6F5-0678DC6CDB4E}"/>
              </a:ext>
            </a:extLst>
          </p:cNvPr>
          <p:cNvSpPr txBox="1"/>
          <p:nvPr/>
        </p:nvSpPr>
        <p:spPr>
          <a:xfrm>
            <a:off x="6705600" y="5267215"/>
            <a:ext cx="4937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contempla esta fuente alterna para usar en documentos como Word, Excel o PowerPoint.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B0D79B-FF58-282F-F799-52E9599D41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26124"/>
          <a:stretch/>
        </p:blipFill>
        <p:spPr>
          <a:xfrm>
            <a:off x="10903877" y="0"/>
            <a:ext cx="1288123" cy="18626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209810C-A256-CC53-7D8C-F78F996A3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4483"/>
          <a:stretch/>
        </p:blipFill>
        <p:spPr>
          <a:xfrm>
            <a:off x="855232" y="0"/>
            <a:ext cx="2419273" cy="12872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2884614-50B2-6538-AA02-D37AB57B1E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30" y="4822194"/>
            <a:ext cx="1713550" cy="81275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5430B01-E4A4-32E2-FDBA-0C7323F4AF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396" y="358737"/>
            <a:ext cx="774700" cy="8382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941D46-94E2-F0DF-B070-C76B2B4CF0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0" y="4933143"/>
            <a:ext cx="1377696" cy="193010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9F5362D-D85E-33A3-7BCA-E44BD214F5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441" y="5541009"/>
            <a:ext cx="1680919" cy="81275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DE86AFDB-CFEC-6897-9C79-AF2F1D9F7DFF}"/>
              </a:ext>
            </a:extLst>
          </p:cNvPr>
          <p:cNvSpPr/>
          <p:nvPr/>
        </p:nvSpPr>
        <p:spPr>
          <a:xfrm>
            <a:off x="5151064" y="3936923"/>
            <a:ext cx="2025445" cy="170666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2ED3685A-36A5-3BC0-FDE3-13E1C8767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08" y="4068277"/>
            <a:ext cx="1443955" cy="14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70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293"/>
        </a:soli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6"/>
          <p:cNvSpPr txBox="1"/>
          <p:nvPr/>
        </p:nvSpPr>
        <p:spPr>
          <a:xfrm>
            <a:off x="1286740" y="633294"/>
            <a:ext cx="9618521" cy="67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en-US" sz="4000" dirty="0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05. </a:t>
            </a:r>
            <a:r>
              <a:rPr lang="en-US" sz="4000" dirty="0" err="1">
                <a:solidFill>
                  <a:schemeClr val="bg1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Metodología</a:t>
            </a:r>
            <a:endParaRPr sz="4000" dirty="0">
              <a:solidFill>
                <a:schemeClr val="bg1"/>
              </a:solidFill>
              <a:latin typeface="Impact" panose="020B0806030902050204" pitchFamily="34" charset="0"/>
              <a:ea typeface="Russo One"/>
              <a:cs typeface="Russo One"/>
              <a:sym typeface="Russo One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66025C2-9180-023F-06D9-E1EFC82E0B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4483"/>
          <a:stretch/>
        </p:blipFill>
        <p:spPr>
          <a:xfrm>
            <a:off x="748470" y="0"/>
            <a:ext cx="2419273" cy="12872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E5FD035-81EC-2874-09FB-27A3AB0849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26124"/>
          <a:stretch/>
        </p:blipFill>
        <p:spPr>
          <a:xfrm>
            <a:off x="10878074" y="0"/>
            <a:ext cx="1288123" cy="186263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FFB825-5ADC-C429-F5FB-4A1A833F3F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82697"/>
            <a:ext cx="1713550" cy="81275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66B5FDC-B648-6451-B359-E24C099D79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524" y="607135"/>
            <a:ext cx="774700" cy="8382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9F265B1-E109-3BD4-0117-BDF38AE9A606}"/>
              </a:ext>
            </a:extLst>
          </p:cNvPr>
          <p:cNvSpPr/>
          <p:nvPr/>
        </p:nvSpPr>
        <p:spPr>
          <a:xfrm>
            <a:off x="1008437" y="2049575"/>
            <a:ext cx="1899340" cy="791292"/>
          </a:xfrm>
          <a:prstGeom prst="rect">
            <a:avLst/>
          </a:prstGeom>
          <a:solidFill>
            <a:srgbClr val="2CB5E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FASE 1</a:t>
            </a:r>
          </a:p>
          <a:p>
            <a:pPr algn="ctr"/>
            <a:r>
              <a:rPr lang="es-CO" sz="1400" dirty="0">
                <a:latin typeface="+mj-lt"/>
              </a:rPr>
              <a:t>Definición del backlog del producto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86DDA6A-4835-D351-5A1F-55668F2AB1FA}"/>
              </a:ext>
            </a:extLst>
          </p:cNvPr>
          <p:cNvSpPr/>
          <p:nvPr/>
        </p:nvSpPr>
        <p:spPr>
          <a:xfrm>
            <a:off x="3077384" y="2057216"/>
            <a:ext cx="1899340" cy="7912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rgbClr val="002060"/>
                </a:solidFill>
              </a:rPr>
              <a:t>FASE 2</a:t>
            </a:r>
          </a:p>
          <a:p>
            <a:pPr algn="ctr"/>
            <a:r>
              <a:rPr lang="es-CO" sz="1400" dirty="0">
                <a:solidFill>
                  <a:srgbClr val="002060"/>
                </a:solidFill>
              </a:rPr>
              <a:t>Establecimiento de </a:t>
            </a:r>
            <a:r>
              <a:rPr lang="es-CO" sz="1400" dirty="0" err="1">
                <a:solidFill>
                  <a:srgbClr val="002060"/>
                </a:solidFill>
              </a:rPr>
              <a:t>sprints</a:t>
            </a:r>
            <a:endParaRPr lang="es-CO" sz="1400" dirty="0">
              <a:solidFill>
                <a:srgbClr val="00206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6255D4F-B653-080F-08A2-B6A70E4A4C89}"/>
              </a:ext>
            </a:extLst>
          </p:cNvPr>
          <p:cNvSpPr/>
          <p:nvPr/>
        </p:nvSpPr>
        <p:spPr>
          <a:xfrm>
            <a:off x="5142899" y="2047384"/>
            <a:ext cx="1899340" cy="791292"/>
          </a:xfrm>
          <a:prstGeom prst="rect">
            <a:avLst/>
          </a:prstGeom>
          <a:solidFill>
            <a:srgbClr val="2CB5E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FASE 3</a:t>
            </a:r>
          </a:p>
          <a:p>
            <a:pPr algn="ctr"/>
            <a:r>
              <a:rPr lang="es-CO" sz="1400" dirty="0">
                <a:latin typeface="+mj-lt"/>
              </a:rPr>
              <a:t>Reuniones diarias de seguimiento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F727963-5EBB-9C2F-B174-D67CF56C70FC}"/>
              </a:ext>
            </a:extLst>
          </p:cNvPr>
          <p:cNvSpPr/>
          <p:nvPr/>
        </p:nvSpPr>
        <p:spPr>
          <a:xfrm>
            <a:off x="7208414" y="2057216"/>
            <a:ext cx="1899340" cy="7912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rgbClr val="002060"/>
                </a:solidFill>
              </a:rPr>
              <a:t>FASE 4</a:t>
            </a:r>
          </a:p>
          <a:p>
            <a:pPr algn="ctr"/>
            <a:r>
              <a:rPr lang="es-CO" sz="1400" dirty="0">
                <a:solidFill>
                  <a:srgbClr val="002060"/>
                </a:solidFill>
              </a:rPr>
              <a:t>Revisión y retrospectiva de sprint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7D5F544-AE93-32B0-86F4-37B3FA558791}"/>
              </a:ext>
            </a:extLst>
          </p:cNvPr>
          <p:cNvSpPr/>
          <p:nvPr/>
        </p:nvSpPr>
        <p:spPr>
          <a:xfrm>
            <a:off x="9287653" y="2047384"/>
            <a:ext cx="1899340" cy="791292"/>
          </a:xfrm>
          <a:prstGeom prst="rect">
            <a:avLst/>
          </a:prstGeom>
          <a:solidFill>
            <a:srgbClr val="2CB5E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FASE 5</a:t>
            </a:r>
          </a:p>
          <a:p>
            <a:pPr algn="ctr"/>
            <a:r>
              <a:rPr lang="es-CO" sz="1400" dirty="0">
                <a:latin typeface="+mj-lt"/>
              </a:rPr>
              <a:t>Documentación y clausura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977852D-0B37-C5F8-0689-375C918A734A}"/>
              </a:ext>
            </a:extLst>
          </p:cNvPr>
          <p:cNvSpPr/>
          <p:nvPr/>
        </p:nvSpPr>
        <p:spPr>
          <a:xfrm>
            <a:off x="1008436" y="3074757"/>
            <a:ext cx="1899340" cy="791292"/>
          </a:xfrm>
          <a:prstGeom prst="rect">
            <a:avLst/>
          </a:prstGeom>
          <a:solidFill>
            <a:srgbClr val="2CB5E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latin typeface="+mj-lt"/>
              </a:rPr>
              <a:t>Identificación y priorización de los requisitos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6F99A3B-A19E-04B4-B965-33345FF5105B}"/>
              </a:ext>
            </a:extLst>
          </p:cNvPr>
          <p:cNvSpPr/>
          <p:nvPr/>
        </p:nvSpPr>
        <p:spPr>
          <a:xfrm>
            <a:off x="1008436" y="3974506"/>
            <a:ext cx="1899340" cy="791292"/>
          </a:xfrm>
          <a:prstGeom prst="rect">
            <a:avLst/>
          </a:prstGeom>
          <a:solidFill>
            <a:srgbClr val="2CB5E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latin typeface="+mj-lt"/>
              </a:rPr>
              <a:t>Funcionalidades clave del sistema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AA18752-F61B-1DB2-4460-DA4AEE759C07}"/>
              </a:ext>
            </a:extLst>
          </p:cNvPr>
          <p:cNvSpPr/>
          <p:nvPr/>
        </p:nvSpPr>
        <p:spPr>
          <a:xfrm>
            <a:off x="5128153" y="3074757"/>
            <a:ext cx="1899340" cy="791292"/>
          </a:xfrm>
          <a:prstGeom prst="rect">
            <a:avLst/>
          </a:prstGeom>
          <a:solidFill>
            <a:srgbClr val="2CB5E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latin typeface="+mj-lt"/>
              </a:rPr>
              <a:t>Compartir actualizaciones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3C2FC25-C611-D127-DD3A-002F32EABA57}"/>
              </a:ext>
            </a:extLst>
          </p:cNvPr>
          <p:cNvSpPr/>
          <p:nvPr/>
        </p:nvSpPr>
        <p:spPr>
          <a:xfrm>
            <a:off x="5128153" y="3974506"/>
            <a:ext cx="1899340" cy="791292"/>
          </a:xfrm>
          <a:prstGeom prst="rect">
            <a:avLst/>
          </a:prstGeom>
          <a:solidFill>
            <a:srgbClr val="2CB5E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latin typeface="+mj-lt"/>
              </a:rPr>
              <a:t>Identificar impedimentos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2ADE293-6FF5-D45D-DC1A-A6AC7BE8F1A0}"/>
              </a:ext>
            </a:extLst>
          </p:cNvPr>
          <p:cNvSpPr/>
          <p:nvPr/>
        </p:nvSpPr>
        <p:spPr>
          <a:xfrm>
            <a:off x="5128153" y="4871738"/>
            <a:ext cx="1899340" cy="791292"/>
          </a:xfrm>
          <a:prstGeom prst="rect">
            <a:avLst/>
          </a:prstGeom>
          <a:solidFill>
            <a:srgbClr val="2CB5E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latin typeface="+mj-lt"/>
              </a:rPr>
              <a:t>Promover la colaboración del equipo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B5F3A28-9A7B-4252-E063-B68E3952646B}"/>
              </a:ext>
            </a:extLst>
          </p:cNvPr>
          <p:cNvSpPr/>
          <p:nvPr/>
        </p:nvSpPr>
        <p:spPr>
          <a:xfrm>
            <a:off x="9267534" y="3074757"/>
            <a:ext cx="1899340" cy="791292"/>
          </a:xfrm>
          <a:prstGeom prst="rect">
            <a:avLst/>
          </a:prstGeom>
          <a:solidFill>
            <a:srgbClr val="2CB5E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+mj-lt"/>
              </a:rPr>
              <a:t>Analisis</a:t>
            </a:r>
            <a:r>
              <a:rPr lang="en-US" sz="1400" dirty="0">
                <a:latin typeface="+mj-lt"/>
              </a:rPr>
              <a:t> y </a:t>
            </a:r>
            <a:r>
              <a:rPr lang="en-US" sz="1400" dirty="0" err="1">
                <a:latin typeface="+mj-lt"/>
              </a:rPr>
              <a:t>elaboración</a:t>
            </a:r>
            <a:r>
              <a:rPr lang="en-US" sz="1400" dirty="0">
                <a:latin typeface="+mj-lt"/>
              </a:rPr>
              <a:t>  de la </a:t>
            </a:r>
            <a:r>
              <a:rPr lang="en-US" sz="1400" dirty="0" err="1">
                <a:latin typeface="+mj-lt"/>
              </a:rPr>
              <a:t>documentación</a:t>
            </a:r>
            <a:r>
              <a:rPr lang="en-US" sz="1400" dirty="0">
                <a:latin typeface="+mj-lt"/>
              </a:rPr>
              <a:t> </a:t>
            </a:r>
            <a:endParaRPr lang="es-CO" sz="1400" dirty="0">
              <a:latin typeface="+mj-lt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B18DEB-421C-C766-3AE2-B1DB85E0B69C}"/>
              </a:ext>
            </a:extLst>
          </p:cNvPr>
          <p:cNvSpPr/>
          <p:nvPr/>
        </p:nvSpPr>
        <p:spPr>
          <a:xfrm>
            <a:off x="9267534" y="3974506"/>
            <a:ext cx="1899340" cy="791292"/>
          </a:xfrm>
          <a:prstGeom prst="rect">
            <a:avLst/>
          </a:prstGeom>
          <a:solidFill>
            <a:srgbClr val="2CB5E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>
                <a:latin typeface="+mj-lt"/>
              </a:rPr>
              <a:t>Terminacón</a:t>
            </a:r>
            <a:r>
              <a:rPr lang="es-CO" sz="1400" dirty="0">
                <a:latin typeface="+mj-lt"/>
              </a:rPr>
              <a:t> del Proyecto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CD5B565-A17E-568D-7E94-6197C41AB12B}"/>
              </a:ext>
            </a:extLst>
          </p:cNvPr>
          <p:cNvSpPr/>
          <p:nvPr/>
        </p:nvSpPr>
        <p:spPr>
          <a:xfrm>
            <a:off x="3072468" y="3074757"/>
            <a:ext cx="1899340" cy="7912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rgbClr val="002060"/>
                </a:solidFill>
              </a:rPr>
              <a:t>Planificación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BFF57E6-281F-FA18-2633-C1FAEA747CD8}"/>
              </a:ext>
            </a:extLst>
          </p:cNvPr>
          <p:cNvSpPr/>
          <p:nvPr/>
        </p:nvSpPr>
        <p:spPr>
          <a:xfrm>
            <a:off x="7208414" y="3074757"/>
            <a:ext cx="1899340" cy="7912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rgbClr val="002060"/>
                </a:solidFill>
              </a:rPr>
              <a:t>Evaluación al final de cada sprint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342ADC65-4165-DE6D-F7DD-EFA4A73F4243}"/>
              </a:ext>
            </a:extLst>
          </p:cNvPr>
          <p:cNvSpPr/>
          <p:nvPr/>
        </p:nvSpPr>
        <p:spPr>
          <a:xfrm>
            <a:off x="3072468" y="3974506"/>
            <a:ext cx="1899340" cy="7912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rgbClr val="002060"/>
                </a:solidFill>
              </a:rPr>
              <a:t>Ejecución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DD7C3E4-1069-2E6C-DEAC-556FE3AA4FA1}"/>
              </a:ext>
            </a:extLst>
          </p:cNvPr>
          <p:cNvSpPr/>
          <p:nvPr/>
        </p:nvSpPr>
        <p:spPr>
          <a:xfrm>
            <a:off x="7208414" y="3974506"/>
            <a:ext cx="1899340" cy="7912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rgbClr val="002060"/>
                </a:solidFill>
              </a:rPr>
              <a:t>Realizar mejoras en el proceso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61C86BB-B032-1E92-D9A5-1360AF70C336}"/>
              </a:ext>
            </a:extLst>
          </p:cNvPr>
          <p:cNvSpPr txBox="1"/>
          <p:nvPr/>
        </p:nvSpPr>
        <p:spPr>
          <a:xfrm>
            <a:off x="4375355" y="1193286"/>
            <a:ext cx="342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Resumen de la metodología Scrum</a:t>
            </a:r>
          </a:p>
        </p:txBody>
      </p:sp>
    </p:spTree>
    <p:extLst>
      <p:ext uri="{BB962C8B-B14F-4D97-AF65-F5344CB8AC3E}">
        <p14:creationId xmlns:p14="http://schemas.microsoft.com/office/powerpoint/2010/main" val="187163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293"/>
        </a:soli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6"/>
          <p:cNvSpPr txBox="1"/>
          <p:nvPr/>
        </p:nvSpPr>
        <p:spPr>
          <a:xfrm>
            <a:off x="1286740" y="1567360"/>
            <a:ext cx="9618521" cy="67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Flujo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 de </a:t>
            </a:r>
            <a:r>
              <a:rPr lang="en-US" sz="4000" dirty="0" err="1">
                <a:solidFill>
                  <a:schemeClr val="bg1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Trabajo</a:t>
            </a:r>
            <a:endParaRPr sz="4000" dirty="0">
              <a:solidFill>
                <a:schemeClr val="bg1"/>
              </a:solidFill>
              <a:latin typeface="Impact" panose="020B0806030902050204" pitchFamily="34" charset="0"/>
              <a:ea typeface="Russo One"/>
              <a:cs typeface="Russo One"/>
              <a:sym typeface="Russo One"/>
            </a:endParaRPr>
          </a:p>
        </p:txBody>
      </p:sp>
      <p:sp>
        <p:nvSpPr>
          <p:cNvPr id="720" name="Google Shape;720;p46"/>
          <p:cNvSpPr/>
          <p:nvPr/>
        </p:nvSpPr>
        <p:spPr>
          <a:xfrm>
            <a:off x="8528050" y="2488383"/>
            <a:ext cx="1342737" cy="1342737"/>
          </a:xfrm>
          <a:prstGeom prst="arc">
            <a:avLst>
              <a:gd name="adj1" fmla="val 1073640"/>
              <a:gd name="adj2" fmla="val 9921835"/>
            </a:avLst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46"/>
          <p:cNvSpPr/>
          <p:nvPr/>
        </p:nvSpPr>
        <p:spPr>
          <a:xfrm>
            <a:off x="6459106" y="2488383"/>
            <a:ext cx="1342737" cy="1342737"/>
          </a:xfrm>
          <a:prstGeom prst="arc">
            <a:avLst>
              <a:gd name="adj1" fmla="val 12301688"/>
              <a:gd name="adj2" fmla="val 19934398"/>
            </a:avLst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46"/>
          <p:cNvSpPr/>
          <p:nvPr/>
        </p:nvSpPr>
        <p:spPr>
          <a:xfrm>
            <a:off x="4390159" y="2488384"/>
            <a:ext cx="1342737" cy="1342737"/>
          </a:xfrm>
          <a:prstGeom prst="arc">
            <a:avLst>
              <a:gd name="adj1" fmla="val 1113922"/>
              <a:gd name="adj2" fmla="val 9909111"/>
            </a:avLst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46"/>
          <p:cNvSpPr/>
          <p:nvPr/>
        </p:nvSpPr>
        <p:spPr>
          <a:xfrm>
            <a:off x="2321214" y="2488385"/>
            <a:ext cx="1342737" cy="1342737"/>
          </a:xfrm>
          <a:prstGeom prst="arc">
            <a:avLst>
              <a:gd name="adj1" fmla="val 12003893"/>
              <a:gd name="adj2" fmla="val 20456995"/>
            </a:avLst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46"/>
          <p:cNvSpPr/>
          <p:nvPr/>
        </p:nvSpPr>
        <p:spPr>
          <a:xfrm>
            <a:off x="1286740" y="2488387"/>
            <a:ext cx="1342737" cy="1342737"/>
          </a:xfrm>
          <a:custGeom>
            <a:avLst/>
            <a:gdLst/>
            <a:ahLst/>
            <a:cxnLst/>
            <a:rect l="l" t="t" r="r" b="b"/>
            <a:pathLst>
              <a:path w="1885950" h="1885950" extrusionOk="0">
                <a:moveTo>
                  <a:pt x="942975" y="0"/>
                </a:moveTo>
                <a:cubicBezTo>
                  <a:pt x="1463766" y="0"/>
                  <a:pt x="1885950" y="422184"/>
                  <a:pt x="1885950" y="942975"/>
                </a:cubicBezTo>
                <a:cubicBezTo>
                  <a:pt x="1885950" y="1463766"/>
                  <a:pt x="1463766" y="1885950"/>
                  <a:pt x="942975" y="1885950"/>
                </a:cubicBezTo>
                <a:cubicBezTo>
                  <a:pt x="422184" y="1885950"/>
                  <a:pt x="0" y="1463766"/>
                  <a:pt x="0" y="942975"/>
                </a:cubicBezTo>
                <a:cubicBezTo>
                  <a:pt x="0" y="422184"/>
                  <a:pt x="422184" y="0"/>
                  <a:pt x="942975" y="0"/>
                </a:cubicBezTo>
                <a:close/>
              </a:path>
            </a:pathLst>
          </a:custGeom>
          <a:solidFill>
            <a:srgbClr val="2CB5E0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46"/>
          <p:cNvSpPr/>
          <p:nvPr/>
        </p:nvSpPr>
        <p:spPr>
          <a:xfrm>
            <a:off x="3355686" y="2488387"/>
            <a:ext cx="1342737" cy="1342737"/>
          </a:xfrm>
          <a:custGeom>
            <a:avLst/>
            <a:gdLst/>
            <a:ahLst/>
            <a:cxnLst/>
            <a:rect l="l" t="t" r="r" b="b"/>
            <a:pathLst>
              <a:path w="1885950" h="1885950" extrusionOk="0">
                <a:moveTo>
                  <a:pt x="942975" y="0"/>
                </a:moveTo>
                <a:cubicBezTo>
                  <a:pt x="1463766" y="0"/>
                  <a:pt x="1885950" y="422184"/>
                  <a:pt x="1885950" y="942975"/>
                </a:cubicBezTo>
                <a:cubicBezTo>
                  <a:pt x="1885950" y="1463766"/>
                  <a:pt x="1463766" y="1885950"/>
                  <a:pt x="942975" y="1885950"/>
                </a:cubicBezTo>
                <a:cubicBezTo>
                  <a:pt x="422184" y="1885950"/>
                  <a:pt x="0" y="1463766"/>
                  <a:pt x="0" y="942975"/>
                </a:cubicBezTo>
                <a:cubicBezTo>
                  <a:pt x="0" y="422184"/>
                  <a:pt x="422184" y="0"/>
                  <a:pt x="942975" y="0"/>
                </a:cubicBezTo>
                <a:close/>
              </a:path>
            </a:pathLst>
          </a:custGeom>
          <a:solidFill>
            <a:srgbClr val="2CB5E0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46"/>
          <p:cNvSpPr/>
          <p:nvPr/>
        </p:nvSpPr>
        <p:spPr>
          <a:xfrm>
            <a:off x="5424632" y="2488386"/>
            <a:ext cx="1342737" cy="1342737"/>
          </a:xfrm>
          <a:custGeom>
            <a:avLst/>
            <a:gdLst/>
            <a:ahLst/>
            <a:cxnLst/>
            <a:rect l="l" t="t" r="r" b="b"/>
            <a:pathLst>
              <a:path w="1885950" h="1885950" extrusionOk="0">
                <a:moveTo>
                  <a:pt x="942975" y="0"/>
                </a:moveTo>
                <a:cubicBezTo>
                  <a:pt x="1463766" y="0"/>
                  <a:pt x="1885950" y="422184"/>
                  <a:pt x="1885950" y="942975"/>
                </a:cubicBezTo>
                <a:cubicBezTo>
                  <a:pt x="1885950" y="1463766"/>
                  <a:pt x="1463766" y="1885950"/>
                  <a:pt x="942975" y="1885950"/>
                </a:cubicBezTo>
                <a:cubicBezTo>
                  <a:pt x="422184" y="1885950"/>
                  <a:pt x="0" y="1463766"/>
                  <a:pt x="0" y="942975"/>
                </a:cubicBezTo>
                <a:cubicBezTo>
                  <a:pt x="0" y="422184"/>
                  <a:pt x="422184" y="0"/>
                  <a:pt x="942975" y="0"/>
                </a:cubicBezTo>
                <a:close/>
              </a:path>
            </a:pathLst>
          </a:custGeom>
          <a:solidFill>
            <a:srgbClr val="2CB5E0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46"/>
          <p:cNvSpPr/>
          <p:nvPr/>
        </p:nvSpPr>
        <p:spPr>
          <a:xfrm>
            <a:off x="7493578" y="2488385"/>
            <a:ext cx="1342737" cy="1342737"/>
          </a:xfrm>
          <a:custGeom>
            <a:avLst/>
            <a:gdLst/>
            <a:ahLst/>
            <a:cxnLst/>
            <a:rect l="l" t="t" r="r" b="b"/>
            <a:pathLst>
              <a:path w="1885950" h="1885950" extrusionOk="0">
                <a:moveTo>
                  <a:pt x="942975" y="0"/>
                </a:moveTo>
                <a:cubicBezTo>
                  <a:pt x="1463766" y="0"/>
                  <a:pt x="1885950" y="422184"/>
                  <a:pt x="1885950" y="942975"/>
                </a:cubicBezTo>
                <a:cubicBezTo>
                  <a:pt x="1885950" y="1463766"/>
                  <a:pt x="1463766" y="1885950"/>
                  <a:pt x="942975" y="1885950"/>
                </a:cubicBezTo>
                <a:cubicBezTo>
                  <a:pt x="422184" y="1885950"/>
                  <a:pt x="0" y="1463766"/>
                  <a:pt x="0" y="942975"/>
                </a:cubicBezTo>
                <a:cubicBezTo>
                  <a:pt x="0" y="422184"/>
                  <a:pt x="422184" y="0"/>
                  <a:pt x="942975" y="0"/>
                </a:cubicBezTo>
                <a:close/>
              </a:path>
            </a:pathLst>
          </a:custGeom>
          <a:solidFill>
            <a:srgbClr val="2CB5E0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46"/>
          <p:cNvSpPr/>
          <p:nvPr/>
        </p:nvSpPr>
        <p:spPr>
          <a:xfrm>
            <a:off x="9562524" y="2488385"/>
            <a:ext cx="1342737" cy="1342737"/>
          </a:xfrm>
          <a:custGeom>
            <a:avLst/>
            <a:gdLst/>
            <a:ahLst/>
            <a:cxnLst/>
            <a:rect l="l" t="t" r="r" b="b"/>
            <a:pathLst>
              <a:path w="1885950" h="1885950" extrusionOk="0">
                <a:moveTo>
                  <a:pt x="942975" y="0"/>
                </a:moveTo>
                <a:cubicBezTo>
                  <a:pt x="1463766" y="0"/>
                  <a:pt x="1885950" y="422184"/>
                  <a:pt x="1885950" y="942975"/>
                </a:cubicBezTo>
                <a:cubicBezTo>
                  <a:pt x="1885950" y="1463766"/>
                  <a:pt x="1463766" y="1885950"/>
                  <a:pt x="942975" y="1885950"/>
                </a:cubicBezTo>
                <a:cubicBezTo>
                  <a:pt x="422184" y="1885950"/>
                  <a:pt x="0" y="1463766"/>
                  <a:pt x="0" y="942975"/>
                </a:cubicBezTo>
                <a:cubicBezTo>
                  <a:pt x="0" y="422184"/>
                  <a:pt x="422184" y="0"/>
                  <a:pt x="942975" y="0"/>
                </a:cubicBezTo>
                <a:close/>
              </a:path>
            </a:pathLst>
          </a:custGeom>
          <a:solidFill>
            <a:srgbClr val="2CB5E0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46" descr="Computer with solid fill"/>
          <p:cNvSpPr/>
          <p:nvPr/>
        </p:nvSpPr>
        <p:spPr>
          <a:xfrm>
            <a:off x="5820000" y="2991754"/>
            <a:ext cx="360000" cy="336000"/>
          </a:xfrm>
          <a:custGeom>
            <a:avLst/>
            <a:gdLst/>
            <a:ahLst/>
            <a:cxnLst/>
            <a:rect l="l" t="t" r="r" b="b"/>
            <a:pathLst>
              <a:path w="540000" h="504000" extrusionOk="0">
                <a:moveTo>
                  <a:pt x="486000" y="342000"/>
                </a:moveTo>
                <a:lnTo>
                  <a:pt x="54000" y="342000"/>
                </a:lnTo>
                <a:lnTo>
                  <a:pt x="54000" y="54000"/>
                </a:lnTo>
                <a:lnTo>
                  <a:pt x="486000" y="54000"/>
                </a:lnTo>
                <a:lnTo>
                  <a:pt x="486000" y="342000"/>
                </a:lnTo>
                <a:close/>
                <a:moveTo>
                  <a:pt x="504000" y="0"/>
                </a:moveTo>
                <a:lnTo>
                  <a:pt x="36000" y="0"/>
                </a:lnTo>
                <a:cubicBezTo>
                  <a:pt x="16200" y="0"/>
                  <a:pt x="0" y="16200"/>
                  <a:pt x="0" y="36000"/>
                </a:cubicBezTo>
                <a:lnTo>
                  <a:pt x="0" y="360000"/>
                </a:lnTo>
                <a:cubicBezTo>
                  <a:pt x="0" y="379800"/>
                  <a:pt x="16200" y="396000"/>
                  <a:pt x="36000" y="396000"/>
                </a:cubicBezTo>
                <a:lnTo>
                  <a:pt x="216000" y="396000"/>
                </a:lnTo>
                <a:lnTo>
                  <a:pt x="216000" y="450000"/>
                </a:lnTo>
                <a:lnTo>
                  <a:pt x="135000" y="450000"/>
                </a:lnTo>
                <a:lnTo>
                  <a:pt x="135000" y="504000"/>
                </a:lnTo>
                <a:lnTo>
                  <a:pt x="405000" y="504000"/>
                </a:lnTo>
                <a:lnTo>
                  <a:pt x="405000" y="450000"/>
                </a:lnTo>
                <a:lnTo>
                  <a:pt x="324000" y="450000"/>
                </a:lnTo>
                <a:lnTo>
                  <a:pt x="324000" y="396000"/>
                </a:lnTo>
                <a:lnTo>
                  <a:pt x="504000" y="396000"/>
                </a:lnTo>
                <a:cubicBezTo>
                  <a:pt x="523800" y="396000"/>
                  <a:pt x="540000" y="379800"/>
                  <a:pt x="540000" y="360000"/>
                </a:cubicBezTo>
                <a:lnTo>
                  <a:pt x="540000" y="36000"/>
                </a:lnTo>
                <a:cubicBezTo>
                  <a:pt x="540000" y="16200"/>
                  <a:pt x="523800" y="0"/>
                  <a:pt x="504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46" descr="Computer with solid fill"/>
          <p:cNvSpPr/>
          <p:nvPr/>
        </p:nvSpPr>
        <p:spPr>
          <a:xfrm>
            <a:off x="6204000" y="2991754"/>
            <a:ext cx="168000" cy="336000"/>
          </a:xfrm>
          <a:custGeom>
            <a:avLst/>
            <a:gdLst/>
            <a:ahLst/>
            <a:cxnLst/>
            <a:rect l="l" t="t" r="r" b="b"/>
            <a:pathLst>
              <a:path w="252000" h="504000" extrusionOk="0">
                <a:moveTo>
                  <a:pt x="216000" y="90000"/>
                </a:moveTo>
                <a:lnTo>
                  <a:pt x="36000" y="90000"/>
                </a:lnTo>
                <a:lnTo>
                  <a:pt x="36000" y="36000"/>
                </a:lnTo>
                <a:lnTo>
                  <a:pt x="216000" y="36000"/>
                </a:lnTo>
                <a:lnTo>
                  <a:pt x="216000" y="90000"/>
                </a:lnTo>
                <a:close/>
                <a:moveTo>
                  <a:pt x="216000" y="180000"/>
                </a:moveTo>
                <a:lnTo>
                  <a:pt x="36000" y="180000"/>
                </a:lnTo>
                <a:lnTo>
                  <a:pt x="36000" y="126000"/>
                </a:lnTo>
                <a:lnTo>
                  <a:pt x="216000" y="126000"/>
                </a:lnTo>
                <a:lnTo>
                  <a:pt x="216000" y="180000"/>
                </a:lnTo>
                <a:close/>
                <a:moveTo>
                  <a:pt x="126000" y="450000"/>
                </a:moveTo>
                <a:cubicBezTo>
                  <a:pt x="110700" y="450000"/>
                  <a:pt x="99000" y="438300"/>
                  <a:pt x="99000" y="423000"/>
                </a:cubicBezTo>
                <a:cubicBezTo>
                  <a:pt x="99000" y="407700"/>
                  <a:pt x="110700" y="396000"/>
                  <a:pt x="126000" y="396000"/>
                </a:cubicBezTo>
                <a:cubicBezTo>
                  <a:pt x="141300" y="396000"/>
                  <a:pt x="153000" y="407700"/>
                  <a:pt x="153000" y="423000"/>
                </a:cubicBezTo>
                <a:cubicBezTo>
                  <a:pt x="153000" y="438300"/>
                  <a:pt x="141300" y="450000"/>
                  <a:pt x="126000" y="450000"/>
                </a:cubicBezTo>
                <a:close/>
                <a:moveTo>
                  <a:pt x="216000" y="0"/>
                </a:moveTo>
                <a:lnTo>
                  <a:pt x="36000" y="0"/>
                </a:lnTo>
                <a:cubicBezTo>
                  <a:pt x="16200" y="0"/>
                  <a:pt x="0" y="16200"/>
                  <a:pt x="0" y="36000"/>
                </a:cubicBezTo>
                <a:lnTo>
                  <a:pt x="0" y="468000"/>
                </a:lnTo>
                <a:cubicBezTo>
                  <a:pt x="0" y="487800"/>
                  <a:pt x="16200" y="504000"/>
                  <a:pt x="36000" y="504000"/>
                </a:cubicBezTo>
                <a:lnTo>
                  <a:pt x="216000" y="504000"/>
                </a:lnTo>
                <a:cubicBezTo>
                  <a:pt x="235800" y="504000"/>
                  <a:pt x="252000" y="487800"/>
                  <a:pt x="252000" y="468000"/>
                </a:cubicBezTo>
                <a:lnTo>
                  <a:pt x="252000" y="36000"/>
                </a:lnTo>
                <a:cubicBezTo>
                  <a:pt x="252000" y="16200"/>
                  <a:pt x="235800" y="0"/>
                  <a:pt x="216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46"/>
          <p:cNvSpPr txBox="1"/>
          <p:nvPr/>
        </p:nvSpPr>
        <p:spPr>
          <a:xfrm>
            <a:off x="907361" y="4156975"/>
            <a:ext cx="2101495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en-US" sz="1300" err="1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Recopilación</a:t>
            </a:r>
            <a:r>
              <a:rPr lang="en-US" sz="1300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 de </a:t>
            </a:r>
            <a:r>
              <a:rPr lang="en-US" sz="1300" err="1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datos</a:t>
            </a:r>
            <a:endParaRPr sz="1300">
              <a:solidFill>
                <a:srgbClr val="2CB5E0"/>
              </a:solidFill>
              <a:latin typeface="Impact" panose="020B0806030902050204" pitchFamily="34" charset="0"/>
              <a:ea typeface="Russo One"/>
              <a:cs typeface="Russo One"/>
              <a:sym typeface="Russo One"/>
            </a:endParaRPr>
          </a:p>
        </p:txBody>
      </p:sp>
      <p:sp>
        <p:nvSpPr>
          <p:cNvPr id="738" name="Google Shape;738;p46"/>
          <p:cNvSpPr txBox="1"/>
          <p:nvPr/>
        </p:nvSpPr>
        <p:spPr>
          <a:xfrm>
            <a:off x="1008437" y="4584134"/>
            <a:ext cx="1899340" cy="892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1200">
                <a:solidFill>
                  <a:srgbClr val="F2F2F2"/>
                </a:solidFill>
                <a:latin typeface="Calibri" panose="020F0502020204030204" pitchFamily="34" charset="0"/>
                <a:ea typeface="Mulish"/>
                <a:cs typeface="Calibri" panose="020F0502020204030204" pitchFamily="34" charset="0"/>
                <a:sym typeface="Mulish"/>
              </a:rPr>
              <a:t>Los datos del viaje son recibidos por la interfaz de usuario.</a:t>
            </a:r>
            <a:endParaRPr lang="es-CO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9" name="Google Shape;739;p46"/>
          <p:cNvSpPr txBox="1"/>
          <p:nvPr/>
        </p:nvSpPr>
        <p:spPr>
          <a:xfrm>
            <a:off x="2976307" y="4156975"/>
            <a:ext cx="2101495" cy="26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en-US" sz="1300" err="1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Extracción</a:t>
            </a:r>
            <a:r>
              <a:rPr lang="en-US" sz="1300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 de palabras clave</a:t>
            </a:r>
          </a:p>
        </p:txBody>
      </p:sp>
      <p:sp>
        <p:nvSpPr>
          <p:cNvPr id="740" name="Google Shape;740;p46"/>
          <p:cNvSpPr txBox="1"/>
          <p:nvPr/>
        </p:nvSpPr>
        <p:spPr>
          <a:xfrm>
            <a:off x="3077384" y="4584134"/>
            <a:ext cx="1899340" cy="116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1200">
                <a:solidFill>
                  <a:srgbClr val="F2F2F2"/>
                </a:solidFill>
                <a:latin typeface="Calibri" panose="020F0502020204030204" pitchFamily="34" charset="0"/>
                <a:ea typeface="Mulish"/>
                <a:cs typeface="Calibri" panose="020F0502020204030204" pitchFamily="34" charset="0"/>
                <a:sym typeface="Mulish"/>
              </a:rPr>
              <a:t>Por medio de la IA se realiza una agrupación entre los datos del viaje y los datos del usuario.</a:t>
            </a:r>
            <a:endParaRPr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1" name="Google Shape;741;p46"/>
          <p:cNvSpPr txBox="1"/>
          <p:nvPr/>
        </p:nvSpPr>
        <p:spPr>
          <a:xfrm>
            <a:off x="5045253" y="4156975"/>
            <a:ext cx="2101495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en-US" sz="1300" err="1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Procesamiento</a:t>
            </a:r>
            <a:r>
              <a:rPr lang="en-US" sz="1300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 de </a:t>
            </a:r>
            <a:r>
              <a:rPr lang="en-US" sz="1300" err="1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datos</a:t>
            </a:r>
            <a:endParaRPr lang="en-US" sz="1300">
              <a:solidFill>
                <a:srgbClr val="2CB5E0"/>
              </a:solidFill>
              <a:latin typeface="Impact" panose="020B0806030902050204" pitchFamily="34" charset="0"/>
              <a:ea typeface="Russo One"/>
              <a:cs typeface="Russo One"/>
              <a:sym typeface="Russo One"/>
            </a:endParaRPr>
          </a:p>
        </p:txBody>
      </p:sp>
      <p:sp>
        <p:nvSpPr>
          <p:cNvPr id="742" name="Google Shape;742;p46"/>
          <p:cNvSpPr txBox="1"/>
          <p:nvPr/>
        </p:nvSpPr>
        <p:spPr>
          <a:xfrm>
            <a:off x="5142899" y="4584134"/>
            <a:ext cx="1899340" cy="892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1200">
                <a:solidFill>
                  <a:srgbClr val="F2F2F2"/>
                </a:solidFill>
                <a:latin typeface="Calibri" panose="020F0502020204030204" pitchFamily="34" charset="0"/>
                <a:ea typeface="Mulish"/>
                <a:cs typeface="Calibri" panose="020F0502020204030204" pitchFamily="34" charset="0"/>
                <a:sym typeface="Mulish"/>
              </a:rPr>
              <a:t>Extracción de información de las </a:t>
            </a:r>
            <a:r>
              <a:rPr lang="es-CO" sz="1200" err="1">
                <a:solidFill>
                  <a:srgbClr val="F2F2F2"/>
                </a:solidFill>
                <a:latin typeface="Calibri" panose="020F0502020204030204" pitchFamily="34" charset="0"/>
                <a:ea typeface="Mulish"/>
                <a:cs typeface="Calibri" panose="020F0502020204030204" pitchFamily="34" charset="0"/>
                <a:sym typeface="Mulish"/>
              </a:rPr>
              <a:t>APIs</a:t>
            </a:r>
            <a:r>
              <a:rPr lang="es-CO" sz="1200">
                <a:solidFill>
                  <a:srgbClr val="F2F2F2"/>
                </a:solidFill>
                <a:latin typeface="Calibri" panose="020F0502020204030204" pitchFamily="34" charset="0"/>
                <a:ea typeface="Mulish"/>
                <a:cs typeface="Calibri" panose="020F0502020204030204" pitchFamily="34" charset="0"/>
                <a:sym typeface="Mulish"/>
              </a:rPr>
              <a:t> y organización de datos.</a:t>
            </a:r>
            <a:endParaRPr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3" name="Google Shape;743;p46"/>
          <p:cNvSpPr txBox="1"/>
          <p:nvPr/>
        </p:nvSpPr>
        <p:spPr>
          <a:xfrm>
            <a:off x="7114199" y="4156975"/>
            <a:ext cx="2101495" cy="471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en-US" sz="1300" err="1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Generación</a:t>
            </a:r>
            <a:r>
              <a:rPr lang="en-US" sz="1300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 de </a:t>
            </a:r>
            <a:r>
              <a:rPr lang="en-US" sz="1300" err="1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recomendaciones</a:t>
            </a:r>
            <a:endParaRPr lang="en-US" sz="1300">
              <a:solidFill>
                <a:srgbClr val="2CB5E0"/>
              </a:solidFill>
              <a:latin typeface="Impact" panose="020B0806030902050204" pitchFamily="34" charset="0"/>
              <a:ea typeface="Russo One"/>
              <a:cs typeface="Russo One"/>
              <a:sym typeface="Russo One"/>
            </a:endParaRPr>
          </a:p>
        </p:txBody>
      </p:sp>
      <p:sp>
        <p:nvSpPr>
          <p:cNvPr id="744" name="Google Shape;744;p46"/>
          <p:cNvSpPr txBox="1"/>
          <p:nvPr/>
        </p:nvSpPr>
        <p:spPr>
          <a:xfrm>
            <a:off x="7213560" y="4584134"/>
            <a:ext cx="1899340" cy="116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1200">
                <a:solidFill>
                  <a:srgbClr val="F2F2F2"/>
                </a:solidFill>
                <a:latin typeface="Calibri" panose="020F0502020204030204" pitchFamily="34" charset="0"/>
                <a:ea typeface="Mulish"/>
                <a:cs typeface="Calibri" panose="020F0502020204030204" pitchFamily="34" charset="0"/>
                <a:sym typeface="Mulish"/>
              </a:rPr>
              <a:t>Se utiliza la información procesada para generar recomendaciones de los paquetes turísticos.</a:t>
            </a:r>
            <a:endParaRPr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5" name="Google Shape;745;p46"/>
          <p:cNvSpPr txBox="1"/>
          <p:nvPr/>
        </p:nvSpPr>
        <p:spPr>
          <a:xfrm>
            <a:off x="9183145" y="4156975"/>
            <a:ext cx="2101495" cy="26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en-US" sz="1300" err="1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Presentación</a:t>
            </a:r>
            <a:r>
              <a:rPr lang="en-US" sz="1300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 de </a:t>
            </a:r>
            <a:r>
              <a:rPr lang="en-US" sz="1300" err="1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resultados</a:t>
            </a:r>
            <a:endParaRPr lang="en-US" sz="1300">
              <a:solidFill>
                <a:srgbClr val="2CB5E0"/>
              </a:solidFill>
              <a:latin typeface="Impact" panose="020B0806030902050204" pitchFamily="34" charset="0"/>
              <a:ea typeface="Russo One"/>
              <a:cs typeface="Russo One"/>
              <a:sym typeface="Russo One"/>
            </a:endParaRPr>
          </a:p>
        </p:txBody>
      </p:sp>
      <p:sp>
        <p:nvSpPr>
          <p:cNvPr id="746" name="Google Shape;746;p46"/>
          <p:cNvSpPr txBox="1"/>
          <p:nvPr/>
        </p:nvSpPr>
        <p:spPr>
          <a:xfrm>
            <a:off x="9287653" y="4584134"/>
            <a:ext cx="1899340" cy="116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1200">
                <a:solidFill>
                  <a:srgbClr val="F2F2F2"/>
                </a:solidFill>
                <a:latin typeface="Calibri" panose="020F0502020204030204" pitchFamily="34" charset="0"/>
                <a:ea typeface="Mulish"/>
                <a:cs typeface="Calibri" panose="020F0502020204030204" pitchFamily="34" charset="0"/>
                <a:sym typeface="Mulish"/>
              </a:rPr>
              <a:t>Presentadas al usuario de manera clara y asertiva, proporcionando detalles sobre los servicios.</a:t>
            </a:r>
            <a:endParaRPr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700;p45" descr="Rocket with solid fill">
            <a:extLst>
              <a:ext uri="{FF2B5EF4-FFF2-40B4-BE49-F238E27FC236}">
                <a16:creationId xmlns:a16="http://schemas.microsoft.com/office/drawing/2014/main" id="{9F4F9A44-D8AE-0104-61B9-92B629DC5946}"/>
              </a:ext>
            </a:extLst>
          </p:cNvPr>
          <p:cNvSpPr/>
          <p:nvPr/>
        </p:nvSpPr>
        <p:spPr>
          <a:xfrm>
            <a:off x="2066437" y="2960013"/>
            <a:ext cx="101875" cy="97894"/>
          </a:xfrm>
          <a:custGeom>
            <a:avLst/>
            <a:gdLst/>
            <a:ahLst/>
            <a:cxnLst/>
            <a:rect l="l" t="t" r="r" b="b"/>
            <a:pathLst>
              <a:path w="137596" h="132220" extrusionOk="0">
                <a:moveTo>
                  <a:pt x="134250" y="3970"/>
                </a:moveTo>
                <a:cubicBezTo>
                  <a:pt x="123750" y="-6530"/>
                  <a:pt x="56250" y="5470"/>
                  <a:pt x="0" y="20470"/>
                </a:cubicBezTo>
                <a:cubicBezTo>
                  <a:pt x="20250" y="32470"/>
                  <a:pt x="41250" y="48970"/>
                  <a:pt x="61500" y="69220"/>
                </a:cubicBezTo>
                <a:cubicBezTo>
                  <a:pt x="82500" y="90220"/>
                  <a:pt x="99000" y="111220"/>
                  <a:pt x="111000" y="132220"/>
                </a:cubicBezTo>
                <a:cubicBezTo>
                  <a:pt x="126000" y="74470"/>
                  <a:pt x="145500" y="14470"/>
                  <a:pt x="134250" y="39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01;p45" descr="Rocket with solid fill">
            <a:extLst>
              <a:ext uri="{FF2B5EF4-FFF2-40B4-BE49-F238E27FC236}">
                <a16:creationId xmlns:a16="http://schemas.microsoft.com/office/drawing/2014/main" id="{80FD04A9-8BB3-DDB0-3A20-60179E93EDF5}"/>
              </a:ext>
            </a:extLst>
          </p:cNvPr>
          <p:cNvSpPr/>
          <p:nvPr/>
        </p:nvSpPr>
        <p:spPr>
          <a:xfrm>
            <a:off x="1721083" y="3112673"/>
            <a:ext cx="135453" cy="129557"/>
          </a:xfrm>
          <a:custGeom>
            <a:avLst/>
            <a:gdLst/>
            <a:ahLst/>
            <a:cxnLst/>
            <a:rect l="l" t="t" r="r" b="b"/>
            <a:pathLst>
              <a:path w="182949" h="174985" extrusionOk="0">
                <a:moveTo>
                  <a:pt x="182949" y="11531"/>
                </a:moveTo>
                <a:lnTo>
                  <a:pt x="157449" y="1781"/>
                </a:lnTo>
                <a:cubicBezTo>
                  <a:pt x="146949" y="-1969"/>
                  <a:pt x="135699" y="281"/>
                  <a:pt x="127449" y="7781"/>
                </a:cubicBezTo>
                <a:lnTo>
                  <a:pt x="8199" y="127031"/>
                </a:lnTo>
                <a:cubicBezTo>
                  <a:pt x="-11301" y="146531"/>
                  <a:pt x="6699" y="180281"/>
                  <a:pt x="33699" y="174281"/>
                </a:cubicBezTo>
                <a:lnTo>
                  <a:pt x="133449" y="151781"/>
                </a:lnTo>
                <a:cubicBezTo>
                  <a:pt x="141699" y="114281"/>
                  <a:pt x="155199" y="64031"/>
                  <a:pt x="182949" y="115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02;p45" descr="Rocket with solid fill">
            <a:extLst>
              <a:ext uri="{FF2B5EF4-FFF2-40B4-BE49-F238E27FC236}">
                <a16:creationId xmlns:a16="http://schemas.microsoft.com/office/drawing/2014/main" id="{48C328FE-E784-1E4C-9F71-DA72C3D64AF1}"/>
              </a:ext>
            </a:extLst>
          </p:cNvPr>
          <p:cNvSpPr/>
          <p:nvPr/>
        </p:nvSpPr>
        <p:spPr>
          <a:xfrm>
            <a:off x="1884325" y="3266142"/>
            <a:ext cx="129814" cy="139584"/>
          </a:xfrm>
          <a:custGeom>
            <a:avLst/>
            <a:gdLst/>
            <a:ahLst/>
            <a:cxnLst/>
            <a:rect l="l" t="t" r="r" b="b"/>
            <a:pathLst>
              <a:path w="175332" h="188528" extrusionOk="0">
                <a:moveTo>
                  <a:pt x="161218" y="0"/>
                </a:moveTo>
                <a:cubicBezTo>
                  <a:pt x="110968" y="26250"/>
                  <a:pt x="62968" y="40500"/>
                  <a:pt x="23968" y="48000"/>
                </a:cubicBezTo>
                <a:lnTo>
                  <a:pt x="718" y="154500"/>
                </a:lnTo>
                <a:cubicBezTo>
                  <a:pt x="-5282" y="181500"/>
                  <a:pt x="27718" y="200250"/>
                  <a:pt x="47968" y="180000"/>
                </a:cubicBezTo>
                <a:lnTo>
                  <a:pt x="167218" y="60750"/>
                </a:lnTo>
                <a:cubicBezTo>
                  <a:pt x="174718" y="53250"/>
                  <a:pt x="177718" y="41250"/>
                  <a:pt x="173218" y="30750"/>
                </a:cubicBezTo>
                <a:lnTo>
                  <a:pt x="161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04;p45" descr="Rocket with solid fill">
            <a:extLst>
              <a:ext uri="{FF2B5EF4-FFF2-40B4-BE49-F238E27FC236}">
                <a16:creationId xmlns:a16="http://schemas.microsoft.com/office/drawing/2014/main" id="{F75B7988-6EFB-9F68-B67C-180B4B097111}"/>
              </a:ext>
            </a:extLst>
          </p:cNvPr>
          <p:cNvSpPr/>
          <p:nvPr/>
        </p:nvSpPr>
        <p:spPr>
          <a:xfrm>
            <a:off x="1773919" y="3269670"/>
            <a:ext cx="79089" cy="79253"/>
          </a:xfrm>
          <a:custGeom>
            <a:avLst/>
            <a:gdLst/>
            <a:ahLst/>
            <a:cxnLst/>
            <a:rect l="l" t="t" r="r" b="b"/>
            <a:pathLst>
              <a:path w="106821" h="107042" extrusionOk="0">
                <a:moveTo>
                  <a:pt x="87587" y="19235"/>
                </a:moveTo>
                <a:cubicBezTo>
                  <a:pt x="75587" y="7235"/>
                  <a:pt x="77087" y="-13015"/>
                  <a:pt x="52337" y="11735"/>
                </a:cubicBezTo>
                <a:cubicBezTo>
                  <a:pt x="27587" y="36485"/>
                  <a:pt x="-9163" y="92735"/>
                  <a:pt x="2087" y="104735"/>
                </a:cubicBezTo>
                <a:cubicBezTo>
                  <a:pt x="14087" y="116735"/>
                  <a:pt x="70337" y="79235"/>
                  <a:pt x="95087" y="54485"/>
                </a:cubicBezTo>
                <a:cubicBezTo>
                  <a:pt x="119837" y="28985"/>
                  <a:pt x="99587" y="30485"/>
                  <a:pt x="87587" y="192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66025C2-9180-023F-06D9-E1EFC82E0B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4483"/>
          <a:stretch/>
        </p:blipFill>
        <p:spPr>
          <a:xfrm>
            <a:off x="748470" y="0"/>
            <a:ext cx="2419273" cy="12872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E5FD035-81EC-2874-09FB-27A3AB0849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26124"/>
          <a:stretch/>
        </p:blipFill>
        <p:spPr>
          <a:xfrm>
            <a:off x="10878074" y="0"/>
            <a:ext cx="1288123" cy="186263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FFB825-5ADC-C429-F5FB-4A1A833F3F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82697"/>
            <a:ext cx="1713550" cy="81275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66B5FDC-B648-6451-B359-E24C099D79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524" y="607135"/>
            <a:ext cx="774700" cy="83820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59441E-B5DA-DBE7-BC36-FF89237A8284}"/>
              </a:ext>
            </a:extLst>
          </p:cNvPr>
          <p:cNvSpPr txBox="1"/>
          <p:nvPr/>
        </p:nvSpPr>
        <p:spPr>
          <a:xfrm>
            <a:off x="10337224" y="6275198"/>
            <a:ext cx="15278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0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Infografía</a:t>
            </a:r>
          </a:p>
        </p:txBody>
      </p:sp>
      <p:sp>
        <p:nvSpPr>
          <p:cNvPr id="15" name="Google Shape;724;p46">
            <a:extLst>
              <a:ext uri="{FF2B5EF4-FFF2-40B4-BE49-F238E27FC236}">
                <a16:creationId xmlns:a16="http://schemas.microsoft.com/office/drawing/2014/main" id="{C0404D60-856E-E734-4862-6E51FC746D18}"/>
              </a:ext>
            </a:extLst>
          </p:cNvPr>
          <p:cNvSpPr/>
          <p:nvPr/>
        </p:nvSpPr>
        <p:spPr>
          <a:xfrm>
            <a:off x="1277863" y="2506082"/>
            <a:ext cx="1342737" cy="1342737"/>
          </a:xfrm>
          <a:custGeom>
            <a:avLst/>
            <a:gdLst/>
            <a:ahLst/>
            <a:cxnLst/>
            <a:rect l="l" t="t" r="r" b="b"/>
            <a:pathLst>
              <a:path w="1885950" h="1885950" extrusionOk="0">
                <a:moveTo>
                  <a:pt x="942975" y="0"/>
                </a:moveTo>
                <a:cubicBezTo>
                  <a:pt x="1463766" y="0"/>
                  <a:pt x="1885950" y="422184"/>
                  <a:pt x="1885950" y="942975"/>
                </a:cubicBezTo>
                <a:cubicBezTo>
                  <a:pt x="1885950" y="1463766"/>
                  <a:pt x="1463766" y="1885950"/>
                  <a:pt x="942975" y="1885950"/>
                </a:cubicBezTo>
                <a:cubicBezTo>
                  <a:pt x="422184" y="1885950"/>
                  <a:pt x="0" y="1463766"/>
                  <a:pt x="0" y="942975"/>
                </a:cubicBezTo>
                <a:cubicBezTo>
                  <a:pt x="0" y="422184"/>
                  <a:pt x="422184" y="0"/>
                  <a:pt x="942975" y="0"/>
                </a:cubicBezTo>
                <a:close/>
              </a:path>
            </a:pathLst>
          </a:custGeom>
          <a:solidFill>
            <a:srgbClr val="2CB5E0"/>
          </a:solidFill>
          <a:ln>
            <a:noFill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ráfico 13" descr="Búsqueda de carpetas con relleno sólido">
            <a:extLst>
              <a:ext uri="{FF2B5EF4-FFF2-40B4-BE49-F238E27FC236}">
                <a16:creationId xmlns:a16="http://schemas.microsoft.com/office/drawing/2014/main" id="{8AD7DF5C-C525-31A3-C25F-A75B87CDA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2780" y="2894551"/>
            <a:ext cx="568679" cy="568679"/>
          </a:xfrm>
          <a:prstGeom prst="rect">
            <a:avLst/>
          </a:prstGeom>
        </p:spPr>
      </p:pic>
      <p:pic>
        <p:nvPicPr>
          <p:cNvPr id="17" name="Gráfico 16" descr="Investigación con relleno sólido">
            <a:extLst>
              <a:ext uri="{FF2B5EF4-FFF2-40B4-BE49-F238E27FC236}">
                <a16:creationId xmlns:a16="http://schemas.microsoft.com/office/drawing/2014/main" id="{59B00DCD-A91C-DD4E-296F-AFE663E398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68884" y="2897289"/>
            <a:ext cx="524932" cy="524932"/>
          </a:xfrm>
          <a:prstGeom prst="rect">
            <a:avLst/>
          </a:prstGeom>
        </p:spPr>
      </p:pic>
      <p:pic>
        <p:nvPicPr>
          <p:cNvPr id="20" name="Gráfico 19" descr="Compartir con relleno sólido">
            <a:extLst>
              <a:ext uri="{FF2B5EF4-FFF2-40B4-BE49-F238E27FC236}">
                <a16:creationId xmlns:a16="http://schemas.microsoft.com/office/drawing/2014/main" id="{49ECAA79-17E2-4681-B397-38AC4527DD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77678" y="2903539"/>
            <a:ext cx="512429" cy="512429"/>
          </a:xfrm>
          <a:prstGeom prst="rect">
            <a:avLst/>
          </a:prstGeom>
        </p:spPr>
      </p:pic>
      <p:pic>
        <p:nvPicPr>
          <p:cNvPr id="24" name="Gráfico 23" descr="Documento con relleno sólido">
            <a:extLst>
              <a:ext uri="{FF2B5EF4-FFF2-40B4-BE49-F238E27FC236}">
                <a16:creationId xmlns:a16="http://schemas.microsoft.com/office/drawing/2014/main" id="{7D7480C6-F885-ACB3-536F-B518B97255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8732" y="2903539"/>
            <a:ext cx="512429" cy="5124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D09AA5-9685-BB83-135C-CA5CF6786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446" y="180458"/>
            <a:ext cx="4368600" cy="936893"/>
          </a:xfrm>
        </p:spPr>
        <p:txBody>
          <a:bodyPr anchor="b">
            <a:normAutofit/>
          </a:bodyPr>
          <a:lstStyle/>
          <a:p>
            <a:pPr lvl="0"/>
            <a:r>
              <a:rPr lang="es-CO" sz="4000">
                <a:solidFill>
                  <a:srgbClr val="2C4293"/>
                </a:solidFill>
                <a:latin typeface="Impact" panose="020B0806030902050204" pitchFamily="34" charset="0"/>
                <a:ea typeface="+mn-ea"/>
                <a:cs typeface="Calibri" panose="020F0502020204030204" pitchFamily="34" charset="0"/>
              </a:rPr>
              <a:t>Desarrollo</a:t>
            </a:r>
            <a:endParaRPr lang="es-CO">
              <a:solidFill>
                <a:srgbClr val="FFFFFF"/>
              </a:solidFill>
              <a:latin typeface="Impact"/>
            </a:endParaRPr>
          </a:p>
        </p:txBody>
      </p:sp>
      <p:sp>
        <p:nvSpPr>
          <p:cNvPr id="5" name="sketchy line">
            <a:extLst>
              <a:ext uri="{FF2B5EF4-FFF2-40B4-BE49-F238E27FC236}">
                <a16:creationId xmlns:a16="http://schemas.microsoft.com/office/drawing/2014/main" id="{D89F9AF5-14B2-9C04-42BD-531BA2E9EC59}"/>
              </a:ext>
            </a:extLst>
          </p:cNvPr>
          <p:cNvSpPr>
            <a:spLocks/>
          </p:cNvSpPr>
          <p:nvPr/>
        </p:nvSpPr>
        <p:spPr>
          <a:xfrm>
            <a:off x="518160" y="1117351"/>
            <a:ext cx="3474720" cy="182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474720"/>
              <a:gd name="f7" fmla="val 18288"/>
              <a:gd name="f8" fmla="val 224454"/>
              <a:gd name="f9" fmla="+- 0 0 14544"/>
              <a:gd name="f10" fmla="val 495407"/>
              <a:gd name="f11" fmla="val 26540"/>
              <a:gd name="f12" fmla="val 694944"/>
              <a:gd name="f13" fmla="val 894481"/>
              <a:gd name="f14" fmla="+- 0 0 26540"/>
              <a:gd name="f15" fmla="val 1130063"/>
              <a:gd name="f16" fmla="val 24713"/>
              <a:gd name="f17" fmla="val 1355141"/>
              <a:gd name="f18" fmla="val 1580219"/>
              <a:gd name="f19" fmla="+- 0 0 24713"/>
              <a:gd name="f20" fmla="val 1820099"/>
              <a:gd name="f21" fmla="val 26695"/>
              <a:gd name="f22" fmla="val 2015338"/>
              <a:gd name="f23" fmla="val 2210577"/>
              <a:gd name="f24" fmla="+- 0 0 26695"/>
              <a:gd name="f25" fmla="val 2402045"/>
              <a:gd name="f26" fmla="val 165"/>
              <a:gd name="f27" fmla="val 2779776"/>
              <a:gd name="f28" fmla="val 3157507"/>
              <a:gd name="f29" fmla="+- 0 0 165"/>
              <a:gd name="f30" fmla="val 3286859"/>
              <a:gd name="f31" fmla="+- 0 0 15571"/>
              <a:gd name="f32" fmla="val 3474286"/>
              <a:gd name="f33" fmla="val 7551"/>
              <a:gd name="f34" fmla="val 3474253"/>
              <a:gd name="f35" fmla="val 9822"/>
              <a:gd name="f36" fmla="val 3233904"/>
              <a:gd name="f37" fmla="val 29845"/>
              <a:gd name="f38" fmla="val 2945134"/>
              <a:gd name="f39" fmla="+- 0 0 5256"/>
              <a:gd name="f40" fmla="val 2614418"/>
              <a:gd name="f41" fmla="val 41832"/>
              <a:gd name="f42" fmla="val 2339768"/>
              <a:gd name="f43" fmla="val 22709"/>
              <a:gd name="f44" fmla="val 2189074"/>
              <a:gd name="f45" fmla="val 2038380"/>
              <a:gd name="f46" fmla="val 13867"/>
              <a:gd name="f47" fmla="val 1817434"/>
              <a:gd name="f48" fmla="+- 0 0 4947"/>
              <a:gd name="f49" fmla="val 1528877"/>
              <a:gd name="f50" fmla="val 1240320"/>
              <a:gd name="f51" fmla="val 41523"/>
              <a:gd name="f52" fmla="val 1042447"/>
              <a:gd name="f53" fmla="val 37198"/>
              <a:gd name="f54" fmla="val 868680"/>
              <a:gd name="f55" fmla="val 694913"/>
              <a:gd name="f56" fmla="+- 0 0 622"/>
              <a:gd name="f57" fmla="val 233232"/>
              <a:gd name="f58" fmla="val 44909"/>
              <a:gd name="f59" fmla="val 60"/>
              <a:gd name="f60" fmla="val 11696"/>
              <a:gd name="f61" fmla="val 66"/>
              <a:gd name="f62" fmla="val 3758"/>
              <a:gd name="f63" fmla="val 202328"/>
              <a:gd name="f64" fmla="+- 0 0 14716"/>
              <a:gd name="f65" fmla="val 332722"/>
              <a:gd name="f66" fmla="+- 0 0 11499"/>
              <a:gd name="f67" fmla="val 625450"/>
              <a:gd name="f68" fmla="val 918178"/>
              <a:gd name="f69" fmla="val 11499"/>
              <a:gd name="f70" fmla="val 1096688"/>
              <a:gd name="f71" fmla="val 5123"/>
              <a:gd name="f72" fmla="val 1389888"/>
              <a:gd name="f73" fmla="val 1683088"/>
              <a:gd name="f74" fmla="+- 0 0 5123"/>
              <a:gd name="f75" fmla="val 1835981"/>
              <a:gd name="f76" fmla="+- 0 0 14038"/>
              <a:gd name="f77" fmla="val 1980590"/>
              <a:gd name="f78" fmla="val 2125199"/>
              <a:gd name="f79" fmla="val 14038"/>
              <a:gd name="f80" fmla="val 2396099"/>
              <a:gd name="f81" fmla="+- 0 0 7203"/>
              <a:gd name="f82" fmla="val 2571293"/>
              <a:gd name="f83" fmla="val 2746487"/>
              <a:gd name="f84" fmla="val 7203"/>
              <a:gd name="f85" fmla="val 3041609"/>
              <a:gd name="f86" fmla="+- 0 0 12036"/>
              <a:gd name="f87" fmla="val 3474638"/>
              <a:gd name="f88" fmla="val 4406"/>
              <a:gd name="f89" fmla="val 3474631"/>
              <a:gd name="f90" fmla="val 9982"/>
              <a:gd name="f91" fmla="val 3324873"/>
              <a:gd name="f92" fmla="val 21876"/>
              <a:gd name="f93" fmla="val 3136771"/>
              <a:gd name="f94" fmla="val 12587"/>
              <a:gd name="f95" fmla="val 2814523"/>
              <a:gd name="f96" fmla="val 2492275"/>
              <a:gd name="f97" fmla="val 23989"/>
              <a:gd name="f98" fmla="val 2294402"/>
              <a:gd name="f99" fmla="val 47111"/>
              <a:gd name="f100" fmla="val 2154326"/>
              <a:gd name="f101" fmla="val 2014250"/>
              <a:gd name="f102" fmla="+- 0 0 10535"/>
              <a:gd name="f103" fmla="val 1820317"/>
              <a:gd name="f104" fmla="val 33903"/>
              <a:gd name="f105" fmla="val 1494130"/>
              <a:gd name="f106" fmla="val 1167943"/>
              <a:gd name="f107" fmla="val 2673"/>
              <a:gd name="f108" fmla="val 948432"/>
              <a:gd name="f109" fmla="val 14868"/>
              <a:gd name="f110" fmla="val 729691"/>
              <a:gd name="f111" fmla="val 510950"/>
              <a:gd name="f112" fmla="val 21708"/>
              <a:gd name="f113" fmla="val 264032"/>
              <a:gd name="f114" fmla="val 24354"/>
              <a:gd name="f115" fmla="val 189"/>
              <a:gd name="f116" fmla="val 14288"/>
              <a:gd name="f117" fmla="+- 0 0 703"/>
              <a:gd name="f118" fmla="val 3747"/>
              <a:gd name="f119" fmla="+- 0 0 -90"/>
              <a:gd name="f120" fmla="*/ f3 1 3474720"/>
              <a:gd name="f121" fmla="*/ f4 1 18288"/>
              <a:gd name="f122" fmla="+- f7 0 f5"/>
              <a:gd name="f123" fmla="+- f6 0 f5"/>
              <a:gd name="f124" fmla="*/ f119 f0 1"/>
              <a:gd name="f125" fmla="*/ f123 1 3474720"/>
              <a:gd name="f126" fmla="*/ f122 1 18288"/>
              <a:gd name="f127" fmla="*/ 0 f123 1"/>
              <a:gd name="f128" fmla="*/ 0 f122 1"/>
              <a:gd name="f129" fmla="*/ 694944 f123 1"/>
              <a:gd name="f130" fmla="*/ 1355141 f123 1"/>
              <a:gd name="f131" fmla="*/ 2015338 f123 1"/>
              <a:gd name="f132" fmla="*/ 2779776 f123 1"/>
              <a:gd name="f133" fmla="*/ 3474720 f123 1"/>
              <a:gd name="f134" fmla="*/ 18288 f122 1"/>
              <a:gd name="f135" fmla="*/ 2189074 f123 1"/>
              <a:gd name="f136" fmla="*/ 1528877 f123 1"/>
              <a:gd name="f137" fmla="*/ 868680 f123 1"/>
              <a:gd name="f138" fmla="*/ f124 1 f2"/>
              <a:gd name="f139" fmla="*/ f127 1 3474720"/>
              <a:gd name="f140" fmla="*/ f128 1 18288"/>
              <a:gd name="f141" fmla="*/ f129 1 3474720"/>
              <a:gd name="f142" fmla="*/ f130 1 3474720"/>
              <a:gd name="f143" fmla="*/ f131 1 3474720"/>
              <a:gd name="f144" fmla="*/ f132 1 3474720"/>
              <a:gd name="f145" fmla="*/ f133 1 3474720"/>
              <a:gd name="f146" fmla="*/ f134 1 18288"/>
              <a:gd name="f147" fmla="*/ f135 1 3474720"/>
              <a:gd name="f148" fmla="*/ f136 1 3474720"/>
              <a:gd name="f149" fmla="*/ f137 1 3474720"/>
              <a:gd name="f150" fmla="*/ f5 1 f125"/>
              <a:gd name="f151" fmla="*/ f6 1 f125"/>
              <a:gd name="f152" fmla="*/ f5 1 f126"/>
              <a:gd name="f153" fmla="*/ f7 1 f126"/>
              <a:gd name="f154" fmla="+- f138 0 f1"/>
              <a:gd name="f155" fmla="*/ f139 1 f125"/>
              <a:gd name="f156" fmla="*/ f140 1 f126"/>
              <a:gd name="f157" fmla="*/ f141 1 f125"/>
              <a:gd name="f158" fmla="*/ f142 1 f125"/>
              <a:gd name="f159" fmla="*/ f143 1 f125"/>
              <a:gd name="f160" fmla="*/ f144 1 f125"/>
              <a:gd name="f161" fmla="*/ f145 1 f125"/>
              <a:gd name="f162" fmla="*/ f146 1 f126"/>
              <a:gd name="f163" fmla="*/ f147 1 f125"/>
              <a:gd name="f164" fmla="*/ f148 1 f125"/>
              <a:gd name="f165" fmla="*/ f149 1 f125"/>
              <a:gd name="f166" fmla="*/ f150 f120 1"/>
              <a:gd name="f167" fmla="*/ f151 f120 1"/>
              <a:gd name="f168" fmla="*/ f153 f121 1"/>
              <a:gd name="f169" fmla="*/ f152 f121 1"/>
              <a:gd name="f170" fmla="*/ f155 f120 1"/>
              <a:gd name="f171" fmla="*/ f156 f121 1"/>
              <a:gd name="f172" fmla="*/ f157 f120 1"/>
              <a:gd name="f173" fmla="*/ f158 f120 1"/>
              <a:gd name="f174" fmla="*/ f159 f120 1"/>
              <a:gd name="f175" fmla="*/ f160 f120 1"/>
              <a:gd name="f176" fmla="*/ f161 f120 1"/>
              <a:gd name="f177" fmla="*/ f162 f121 1"/>
              <a:gd name="f178" fmla="*/ f163 f120 1"/>
              <a:gd name="f179" fmla="*/ f164 f120 1"/>
              <a:gd name="f180" fmla="*/ f165 f1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54">
                <a:pos x="f170" y="f171"/>
              </a:cxn>
              <a:cxn ang="f154">
                <a:pos x="f172" y="f171"/>
              </a:cxn>
              <a:cxn ang="f154">
                <a:pos x="f173" y="f171"/>
              </a:cxn>
              <a:cxn ang="f154">
                <a:pos x="f174" y="f171"/>
              </a:cxn>
              <a:cxn ang="f154">
                <a:pos x="f175" y="f171"/>
              </a:cxn>
              <a:cxn ang="f154">
                <a:pos x="f176" y="f171"/>
              </a:cxn>
              <a:cxn ang="f154">
                <a:pos x="f176" y="f177"/>
              </a:cxn>
              <a:cxn ang="f154">
                <a:pos x="f175" y="f177"/>
              </a:cxn>
              <a:cxn ang="f154">
                <a:pos x="f178" y="f177"/>
              </a:cxn>
              <a:cxn ang="f154">
                <a:pos x="f179" y="f177"/>
              </a:cxn>
              <a:cxn ang="f154">
                <a:pos x="f180" y="f177"/>
              </a:cxn>
              <a:cxn ang="f154">
                <a:pos x="f170" y="f177"/>
              </a:cxn>
              <a:cxn ang="f154">
                <a:pos x="f170" y="f171"/>
              </a:cxn>
            </a:cxnLst>
            <a:rect l="f166" t="f169" r="f167" b="f168"/>
            <a:pathLst>
              <a:path w="3474720" h="18288" fill="none">
                <a:moveTo>
                  <a:pt x="f5" y="f5"/>
                </a:moveTo>
                <a:cubicBezTo>
                  <a:pt x="f8" y="f9"/>
                  <a:pt x="f10" y="f11"/>
                  <a:pt x="f12" y="f5"/>
                </a:cubicBezTo>
                <a:cubicBezTo>
                  <a:pt x="f13" y="f14"/>
                  <a:pt x="f15" y="f16"/>
                  <a:pt x="f17" y="f5"/>
                </a:cubicBezTo>
                <a:cubicBezTo>
                  <a:pt x="f18" y="f19"/>
                  <a:pt x="f20" y="f21"/>
                  <a:pt x="f22" y="f5"/>
                </a:cubicBezTo>
                <a:cubicBezTo>
                  <a:pt x="f23" y="f24"/>
                  <a:pt x="f25" y="f26"/>
                  <a:pt x="f27" y="f5"/>
                </a:cubicBezTo>
                <a:cubicBezTo>
                  <a:pt x="f28" y="f29"/>
                  <a:pt x="f30" y="f31"/>
                  <a:pt x="f6" y="f5"/>
                </a:cubicBezTo>
                <a:cubicBezTo>
                  <a:pt x="f32" y="f33"/>
                  <a:pt x="f34" y="f35"/>
                  <a:pt x="f6" y="f7"/>
                </a:cubicBezTo>
                <a:cubicBezTo>
                  <a:pt x="f36" y="f37"/>
                  <a:pt x="f38" y="f39"/>
                  <a:pt x="f27" y="f7"/>
                </a:cubicBezTo>
                <a:cubicBezTo>
                  <a:pt x="f40" y="f41"/>
                  <a:pt x="f42" y="f43"/>
                  <a:pt x="f44" y="f7"/>
                </a:cubicBezTo>
                <a:cubicBezTo>
                  <a:pt x="f45" y="f46"/>
                  <a:pt x="f47" y="f48"/>
                  <a:pt x="f49" y="f7"/>
                </a:cubicBezTo>
                <a:cubicBezTo>
                  <a:pt x="f50" y="f51"/>
                  <a:pt x="f52" y="f53"/>
                  <a:pt x="f54" y="f7"/>
                </a:cubicBezTo>
                <a:cubicBezTo>
                  <a:pt x="f55" y="f56"/>
                  <a:pt x="f57" y="f58"/>
                  <a:pt x="f5" y="f7"/>
                </a:cubicBezTo>
                <a:cubicBezTo>
                  <a:pt x="f59" y="f60"/>
                  <a:pt x="f61" y="f62"/>
                  <a:pt x="f5" y="f5"/>
                </a:cubicBezTo>
                <a:close/>
              </a:path>
              <a:path w="3474720" h="18288" stroke="0">
                <a:moveTo>
                  <a:pt x="f5" y="f5"/>
                </a:moveTo>
                <a:cubicBezTo>
                  <a:pt x="f63" y="f64"/>
                  <a:pt x="f65" y="f66"/>
                  <a:pt x="f67" y="f5"/>
                </a:cubicBezTo>
                <a:cubicBezTo>
                  <a:pt x="f68" y="f69"/>
                  <a:pt x="f70" y="f71"/>
                  <a:pt x="f72" y="f5"/>
                </a:cubicBezTo>
                <a:cubicBezTo>
                  <a:pt x="f73" y="f74"/>
                  <a:pt x="f75" y="f76"/>
                  <a:pt x="f77" y="f5"/>
                </a:cubicBezTo>
                <a:cubicBezTo>
                  <a:pt x="f78" y="f79"/>
                  <a:pt x="f80" y="f81"/>
                  <a:pt x="f82" y="f5"/>
                </a:cubicBezTo>
                <a:cubicBezTo>
                  <a:pt x="f83" y="f84"/>
                  <a:pt x="f85" y="f86"/>
                  <a:pt x="f6" y="f5"/>
                </a:cubicBezTo>
                <a:cubicBezTo>
                  <a:pt x="f87" y="f88"/>
                  <a:pt x="f89" y="f90"/>
                  <a:pt x="f6" y="f7"/>
                </a:cubicBezTo>
                <a:cubicBezTo>
                  <a:pt x="f91" y="f92"/>
                  <a:pt x="f93" y="f94"/>
                  <a:pt x="f95" y="f7"/>
                </a:cubicBezTo>
                <a:cubicBezTo>
                  <a:pt x="f96" y="f97"/>
                  <a:pt x="f98" y="f99"/>
                  <a:pt x="f100" y="f7"/>
                </a:cubicBezTo>
                <a:cubicBezTo>
                  <a:pt x="f101" y="f102"/>
                  <a:pt x="f103" y="f104"/>
                  <a:pt x="f105" y="f7"/>
                </a:cubicBezTo>
                <a:cubicBezTo>
                  <a:pt x="f106" y="f107"/>
                  <a:pt x="f108" y="f109"/>
                  <a:pt x="f110" y="f7"/>
                </a:cubicBezTo>
                <a:cubicBezTo>
                  <a:pt x="f111" y="f112"/>
                  <a:pt x="f113" y="f114"/>
                  <a:pt x="f5" y="f7"/>
                </a:cubicBezTo>
                <a:cubicBezTo>
                  <a:pt x="f115" y="f116"/>
                  <a:pt x="f117" y="f118"/>
                  <a:pt x="f5" y="f5"/>
                </a:cubicBezTo>
                <a:close/>
              </a:path>
            </a:pathLst>
          </a:custGeom>
          <a:solidFill>
            <a:srgbClr val="629DD1"/>
          </a:solidFill>
          <a:ln w="44448" cap="rnd">
            <a:solidFill>
              <a:srgbClr val="629DD1"/>
            </a:solidFill>
            <a:prstDash val="solid"/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21C25C64-DFC5-B1FB-D392-E6A91CFA1FE1}"/>
              </a:ext>
            </a:extLst>
          </p:cNvPr>
          <p:cNvPicPr/>
          <p:nvPr/>
        </p:nvPicPr>
        <p:blipFill rotWithShape="1">
          <a:blip r:embed="rId2"/>
          <a:srcRect t="26124"/>
          <a:stretch/>
        </p:blipFill>
        <p:spPr>
          <a:xfrm>
            <a:off x="11101492" y="-147483"/>
            <a:ext cx="1288123" cy="186263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91BCDA5B-C9CF-C251-CCA1-FB0D377DD3E5}"/>
              </a:ext>
            </a:extLst>
          </p:cNvPr>
          <p:cNvPicPr/>
          <p:nvPr/>
        </p:nvPicPr>
        <p:blipFill rotWithShape="1">
          <a:blip r:embed="rId3"/>
          <a:srcRect t="24483"/>
          <a:stretch/>
        </p:blipFill>
        <p:spPr>
          <a:xfrm>
            <a:off x="4616772" y="-261059"/>
            <a:ext cx="2419273" cy="128729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48DA0D16-5642-E984-3645-8B2494E0AD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208592" y="5681897"/>
            <a:ext cx="1713550" cy="812751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A69FA188-5859-BF7A-8D7D-B5A96C6A805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62524" y="607135"/>
            <a:ext cx="774700" cy="8382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FB8B3E6-7E07-CFB3-1141-2C3B070CE8D9}"/>
              </a:ext>
            </a:extLst>
          </p:cNvPr>
          <p:cNvSpPr txBox="1"/>
          <p:nvPr/>
        </p:nvSpPr>
        <p:spPr>
          <a:xfrm>
            <a:off x="3113234" y="3209714"/>
            <a:ext cx="219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Desarrollo y control de calidad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FBBE8F-5BAA-68EC-6F36-9E469966ED96}"/>
              </a:ext>
            </a:extLst>
          </p:cNvPr>
          <p:cNvSpPr txBox="1"/>
          <p:nvPr/>
        </p:nvSpPr>
        <p:spPr>
          <a:xfrm>
            <a:off x="5728368" y="3174990"/>
            <a:ext cx="219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Base de datos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F65ED30-F61E-F507-A8F9-114D130B0E44}"/>
              </a:ext>
            </a:extLst>
          </p:cNvPr>
          <p:cNvSpPr txBox="1"/>
          <p:nvPr/>
        </p:nvSpPr>
        <p:spPr>
          <a:xfrm>
            <a:off x="8488186" y="3242850"/>
            <a:ext cx="219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Frameworks</a:t>
            </a:r>
            <a:endParaRPr lang="es-CO" b="1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F023A51-3007-4194-3FFC-4B4D62EBBF4F}"/>
              </a:ext>
            </a:extLst>
          </p:cNvPr>
          <p:cNvSpPr txBox="1"/>
          <p:nvPr/>
        </p:nvSpPr>
        <p:spPr>
          <a:xfrm>
            <a:off x="5649636" y="5554240"/>
            <a:ext cx="219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Interfaz de usuario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7C6BDA5-689A-6061-56FF-48669C99FCA6}"/>
              </a:ext>
            </a:extLst>
          </p:cNvPr>
          <p:cNvSpPr txBox="1"/>
          <p:nvPr/>
        </p:nvSpPr>
        <p:spPr>
          <a:xfrm>
            <a:off x="8409454" y="5554240"/>
            <a:ext cx="219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Arquitectura Monolítica</a:t>
            </a:r>
          </a:p>
        </p:txBody>
      </p:sp>
      <p:pic>
        <p:nvPicPr>
          <p:cNvPr id="25" name="Imagen 24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4C79B40F-D7B0-8F08-F8ED-5D8715C7C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0274" y="3785615"/>
            <a:ext cx="2737800" cy="1825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1B0109-BD5F-56A3-2CFC-63962BBB9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07" y="1517648"/>
            <a:ext cx="1825200" cy="182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Next.js Logo PNG and Vector (PDF, SVG, Ai, EPS) Free">
            <a:extLst>
              <a:ext uri="{FF2B5EF4-FFF2-40B4-BE49-F238E27FC236}">
                <a16:creationId xmlns:a16="http://schemas.microsoft.com/office/drawing/2014/main" id="{BA0CC7B4-6C9D-6DF2-864F-736591601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38" y="4170815"/>
            <a:ext cx="203142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brary ">
            <a:extLst>
              <a:ext uri="{FF2B5EF4-FFF2-40B4-BE49-F238E27FC236}">
                <a16:creationId xmlns:a16="http://schemas.microsoft.com/office/drawing/2014/main" id="{9B92A05F-B975-6A2A-85DC-207B3C407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1" t="847" r="3361" b="-1695"/>
          <a:stretch/>
        </p:blipFill>
        <p:spPr bwMode="auto">
          <a:xfrm>
            <a:off x="6665175" y="4141805"/>
            <a:ext cx="1208956" cy="122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ira ">
            <a:extLst>
              <a:ext uri="{FF2B5EF4-FFF2-40B4-BE49-F238E27FC236}">
                <a16:creationId xmlns:a16="http://schemas.microsoft.com/office/drawing/2014/main" id="{2E185AA9-78C5-6B09-2D6B-F7175ABD8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80" y="18626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cial ">
            <a:extLst>
              <a:ext uri="{FF2B5EF4-FFF2-40B4-BE49-F238E27FC236}">
                <a16:creationId xmlns:a16="http://schemas.microsoft.com/office/drawing/2014/main" id="{7FB83D52-6AB9-28B3-8570-E0E9484F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516" y="18205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rujal Patel - Full Stack Web Developer">
            <a:extLst>
              <a:ext uri="{FF2B5EF4-FFF2-40B4-BE49-F238E27FC236}">
                <a16:creationId xmlns:a16="http://schemas.microsoft.com/office/drawing/2014/main" id="{5B094362-5D04-AFE4-48B8-5BD09826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924" y="2035763"/>
            <a:ext cx="1825200" cy="10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84939F6-2E5A-D3C2-E966-35FEAC2E24EE}"/>
              </a:ext>
            </a:extLst>
          </p:cNvPr>
          <p:cNvSpPr txBox="1"/>
          <p:nvPr/>
        </p:nvSpPr>
        <p:spPr>
          <a:xfrm>
            <a:off x="436728" y="4282619"/>
            <a:ext cx="219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Modelo de IA</a:t>
            </a:r>
          </a:p>
        </p:txBody>
      </p:sp>
      <p:pic>
        <p:nvPicPr>
          <p:cNvPr id="4" name="Picture 2" descr="microsoft/deberta-v3-base · Hugging Face">
            <a:extLst>
              <a:ext uri="{FF2B5EF4-FFF2-40B4-BE49-F238E27FC236}">
                <a16:creationId xmlns:a16="http://schemas.microsoft.com/office/drawing/2014/main" id="{23CBD742-2335-E80A-446F-094DB41A1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84" y="3242850"/>
            <a:ext cx="1825200" cy="9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Gemini Logo and symbol, meaning, history, PNG, brand">
            <a:extLst>
              <a:ext uri="{FF2B5EF4-FFF2-40B4-BE49-F238E27FC236}">
                <a16:creationId xmlns:a16="http://schemas.microsoft.com/office/drawing/2014/main" id="{178377E3-E970-6E97-2E61-C0B9F0D50E2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9438" t="20974" r="374" b="30154"/>
          <a:stretch/>
        </p:blipFill>
        <p:spPr>
          <a:xfrm>
            <a:off x="891150" y="2844271"/>
            <a:ext cx="1376738" cy="6706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CE1DBD5-6BC8-E30B-FDDB-FF1189E70246}"/>
              </a:ext>
            </a:extLst>
          </p:cNvPr>
          <p:cNvSpPr txBox="1"/>
          <p:nvPr/>
        </p:nvSpPr>
        <p:spPr>
          <a:xfrm>
            <a:off x="3142292" y="5545429"/>
            <a:ext cx="219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err="1">
                <a:solidFill>
                  <a:srgbClr val="002060"/>
                </a:solidFill>
              </a:rPr>
              <a:t>APIs</a:t>
            </a:r>
            <a:endParaRPr lang="es-CO" b="1">
              <a:solidFill>
                <a:srgbClr val="002060"/>
              </a:solidFill>
            </a:endParaRPr>
          </a:p>
        </p:txBody>
      </p:sp>
      <p:pic>
        <p:nvPicPr>
          <p:cNvPr id="8" name="Picture 6" descr="Download Google Travel Logo PNG and Vector (PDF, SVG, Ai, EPS) Free">
            <a:extLst>
              <a:ext uri="{FF2B5EF4-FFF2-40B4-BE49-F238E27FC236}">
                <a16:creationId xmlns:a16="http://schemas.microsoft.com/office/drawing/2014/main" id="{B358E1C6-D8EF-160F-5938-718B58D3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30" y="4141805"/>
            <a:ext cx="1800000" cy="134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ripAdvisor Logo – PNG e Vetor – Download de Logo">
            <a:extLst>
              <a:ext uri="{FF2B5EF4-FFF2-40B4-BE49-F238E27FC236}">
                <a16:creationId xmlns:a16="http://schemas.microsoft.com/office/drawing/2014/main" id="{9DFF5C24-D359-1DE0-8639-8E433A7A4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012" y="433919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07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46795505-BD67-4994-FF00-82E6D2A93B2A}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rcRect t="31350" r="72146"/>
          <a:stretch>
            <a:fillRect/>
          </a:stretch>
        </p:blipFill>
        <p:spPr>
          <a:xfrm>
            <a:off x="0" y="2150229"/>
            <a:ext cx="3396246" cy="47085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1A78D60-3290-CD78-C3BD-B787543B3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2" y="1305508"/>
            <a:ext cx="5653218" cy="2887744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5AA15105-DA69-345A-1F4B-998F890D6BCA}"/>
              </a:ext>
            </a:extLst>
          </p:cNvPr>
          <p:cNvSpPr txBox="1"/>
          <p:nvPr/>
        </p:nvSpPr>
        <p:spPr>
          <a:xfrm>
            <a:off x="372489" y="640875"/>
            <a:ext cx="419182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3200" b="0" i="0" u="none" strike="noStrike" kern="1200" cap="none" spc="0" baseline="0">
                <a:solidFill>
                  <a:srgbClr val="002060"/>
                </a:solidFill>
                <a:uFillTx/>
                <a:latin typeface="Impact"/>
              </a:rPr>
              <a:t>FOTOS - Resultados</a:t>
            </a:r>
            <a:r>
              <a:rPr lang="en-US" sz="3200" b="0" i="0" u="none" strike="noStrike" kern="1200" cap="none" spc="0" baseline="0">
                <a:solidFill>
                  <a:srgbClr val="2C4293"/>
                </a:solidFill>
                <a:uFillTx/>
                <a:latin typeface="Impact"/>
              </a:rPr>
              <a:t> </a:t>
            </a:r>
            <a:endParaRPr lang="en-US" sz="3200" b="0" i="0" u="none" strike="noStrike" kern="1200" cap="none" spc="0" baseline="0">
              <a:solidFill>
                <a:srgbClr val="2C4293"/>
              </a:solidFill>
              <a:uFillTx/>
              <a:latin typeface="Impact" pitchFamily="34"/>
            </a:endParaRPr>
          </a:p>
        </p:txBody>
      </p:sp>
      <p:pic>
        <p:nvPicPr>
          <p:cNvPr id="7" name="Imagen 8">
            <a:extLst>
              <a:ext uri="{FF2B5EF4-FFF2-40B4-BE49-F238E27FC236}">
                <a16:creationId xmlns:a16="http://schemas.microsoft.com/office/drawing/2014/main" id="{CE3C17C3-F78C-DD82-8141-19404A28001B}"/>
              </a:ext>
            </a:extLst>
          </p:cNvPr>
          <p:cNvPicPr>
            <a:picLocks noMove="1" noResize="1"/>
          </p:cNvPicPr>
          <p:nvPr/>
        </p:nvPicPr>
        <p:blipFill>
          <a:blip r:embed="rId5"/>
          <a:srcRect t="15182"/>
          <a:stretch>
            <a:fillRect/>
          </a:stretch>
        </p:blipFill>
        <p:spPr>
          <a:xfrm>
            <a:off x="4385974" y="-7863"/>
            <a:ext cx="2494931" cy="9886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45A1C467-1918-3D68-21B3-75124D1509DB}"/>
              </a:ext>
            </a:extLst>
          </p:cNvPr>
          <p:cNvPicPr>
            <a:picLocks noMove="1" noResize="1"/>
          </p:cNvPicPr>
          <p:nvPr/>
        </p:nvPicPr>
        <p:blipFill>
          <a:blip r:embed="rId6"/>
          <a:srcRect t="26124"/>
          <a:stretch>
            <a:fillRect/>
          </a:stretch>
        </p:blipFill>
        <p:spPr>
          <a:xfrm>
            <a:off x="10878077" y="0"/>
            <a:ext cx="1288124" cy="18626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035CA409-760F-6474-F97E-16DD2D56F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486" y="3550317"/>
            <a:ext cx="5890055" cy="300101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5A3FABF-D1D6-9023-648C-1118AD659A3F}"/>
              </a:ext>
            </a:extLst>
          </p:cNvPr>
          <p:cNvSpPr/>
          <p:nvPr/>
        </p:nvSpPr>
        <p:spPr>
          <a:xfrm>
            <a:off x="5655209" y="3429000"/>
            <a:ext cx="882434" cy="856526"/>
          </a:xfrm>
          <a:prstGeom prst="rect">
            <a:avLst/>
          </a:prstGeom>
          <a:solidFill>
            <a:srgbClr val="00206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086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46795505-BD67-4994-FF00-82E6D2A93B2A}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rcRect t="31350" r="72146"/>
          <a:stretch>
            <a:fillRect/>
          </a:stretch>
        </p:blipFill>
        <p:spPr>
          <a:xfrm>
            <a:off x="0" y="2150229"/>
            <a:ext cx="3396246" cy="47085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5AA15105-DA69-345A-1F4B-998F890D6BCA}"/>
              </a:ext>
            </a:extLst>
          </p:cNvPr>
          <p:cNvSpPr txBox="1"/>
          <p:nvPr/>
        </p:nvSpPr>
        <p:spPr>
          <a:xfrm>
            <a:off x="372489" y="640875"/>
            <a:ext cx="419182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3200" b="0" i="0" u="none" strike="noStrike" kern="1200" cap="none" spc="0" baseline="0">
                <a:solidFill>
                  <a:srgbClr val="002060"/>
                </a:solidFill>
                <a:uFillTx/>
                <a:latin typeface="Impact"/>
              </a:rPr>
              <a:t>FOTOS - Resultados</a:t>
            </a:r>
            <a:r>
              <a:rPr lang="en-US" sz="3200" b="0" i="0" u="none" strike="noStrike" kern="1200" cap="none" spc="0" baseline="0">
                <a:solidFill>
                  <a:srgbClr val="2C4293"/>
                </a:solidFill>
                <a:uFillTx/>
                <a:latin typeface="Impact"/>
              </a:rPr>
              <a:t> </a:t>
            </a:r>
            <a:endParaRPr lang="en-US" sz="3200" b="0" i="0" u="none" strike="noStrike" kern="1200" cap="none" spc="0" baseline="0">
              <a:solidFill>
                <a:srgbClr val="2C4293"/>
              </a:solidFill>
              <a:uFillTx/>
              <a:latin typeface="Impact" pitchFamily="34"/>
            </a:endParaRPr>
          </a:p>
        </p:txBody>
      </p:sp>
      <p:pic>
        <p:nvPicPr>
          <p:cNvPr id="7" name="Imagen 8">
            <a:extLst>
              <a:ext uri="{FF2B5EF4-FFF2-40B4-BE49-F238E27FC236}">
                <a16:creationId xmlns:a16="http://schemas.microsoft.com/office/drawing/2014/main" id="{CE3C17C3-F78C-DD82-8141-19404A28001B}"/>
              </a:ext>
            </a:extLst>
          </p:cNvPr>
          <p:cNvPicPr>
            <a:picLocks noMove="1" noResize="1"/>
          </p:cNvPicPr>
          <p:nvPr/>
        </p:nvPicPr>
        <p:blipFill>
          <a:blip r:embed="rId4"/>
          <a:srcRect t="15182"/>
          <a:stretch>
            <a:fillRect/>
          </a:stretch>
        </p:blipFill>
        <p:spPr>
          <a:xfrm>
            <a:off x="4385974" y="-7863"/>
            <a:ext cx="2494931" cy="9886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45A1C467-1918-3D68-21B3-75124D1509DB}"/>
              </a:ext>
            </a:extLst>
          </p:cNvPr>
          <p:cNvPicPr>
            <a:picLocks noMove="1" noResize="1"/>
          </p:cNvPicPr>
          <p:nvPr/>
        </p:nvPicPr>
        <p:blipFill>
          <a:blip r:embed="rId5"/>
          <a:srcRect t="26124"/>
          <a:stretch>
            <a:fillRect/>
          </a:stretch>
        </p:blipFill>
        <p:spPr>
          <a:xfrm>
            <a:off x="10878077" y="0"/>
            <a:ext cx="1288124" cy="18626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6D271E7-33B6-7CB2-61E6-EAE5ED3DA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089" y="1180204"/>
            <a:ext cx="4858938" cy="2487191"/>
          </a:xfrm>
          <a:prstGeom prst="rect">
            <a:avLst/>
          </a:prstGeom>
        </p:spPr>
      </p:pic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BCDD34-E9C1-F51F-3330-C2510619F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089" y="3659422"/>
            <a:ext cx="4858937" cy="2487190"/>
          </a:xfrm>
          <a:prstGeom prst="rect">
            <a:avLst/>
          </a:prstGeom>
        </p:spPr>
      </p:pic>
      <p:pic>
        <p:nvPicPr>
          <p:cNvPr id="15" name="Imagen 1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6B4A25F-570E-990F-CBC1-A766C1D3E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568" y="543507"/>
            <a:ext cx="4705866" cy="2403771"/>
          </a:xfrm>
          <a:prstGeom prst="rect">
            <a:avLst/>
          </a:prstGeom>
        </p:spPr>
      </p:pic>
      <p:pic>
        <p:nvPicPr>
          <p:cNvPr id="16" name="Imagen 1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D5B9196-261B-F9A6-7C63-719E40893F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6966" y="2936680"/>
            <a:ext cx="4695569" cy="2403770"/>
          </a:xfrm>
          <a:prstGeom prst="rect">
            <a:avLst/>
          </a:prstGeom>
        </p:spPr>
      </p:pic>
      <p:pic>
        <p:nvPicPr>
          <p:cNvPr id="17" name="Imagen 1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9AF75FDD-507F-A7F3-E4A5-82262AC5AB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865" y="4057082"/>
            <a:ext cx="4695569" cy="2414068"/>
          </a:xfrm>
          <a:prstGeom prst="rect">
            <a:avLst/>
          </a:prstGeom>
        </p:spPr>
      </p:pic>
      <p:pic>
        <p:nvPicPr>
          <p:cNvPr id="18" name="Imagen 1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2B9F30C-A83C-699D-BAF8-AA28B7681E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00" t="75685" r="-17" b="402"/>
          <a:stretch/>
        </p:blipFill>
        <p:spPr>
          <a:xfrm>
            <a:off x="876070" y="6119716"/>
            <a:ext cx="4855320" cy="5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2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46795505-BD67-4994-FF00-82E6D2A93B2A}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rcRect t="31350" r="72146"/>
          <a:stretch>
            <a:fillRect/>
          </a:stretch>
        </p:blipFill>
        <p:spPr>
          <a:xfrm>
            <a:off x="0" y="2150229"/>
            <a:ext cx="3396246" cy="47085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5AA15105-DA69-345A-1F4B-998F890D6BCA}"/>
              </a:ext>
            </a:extLst>
          </p:cNvPr>
          <p:cNvSpPr txBox="1"/>
          <p:nvPr/>
        </p:nvSpPr>
        <p:spPr>
          <a:xfrm>
            <a:off x="372489" y="490480"/>
            <a:ext cx="419182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3200" b="0" i="0" u="none" strike="noStrike" kern="1200" cap="none" spc="0" baseline="0">
                <a:solidFill>
                  <a:srgbClr val="002060"/>
                </a:solidFill>
                <a:uFillTx/>
                <a:latin typeface="Impact"/>
              </a:rPr>
              <a:t>FOTOS - Resultados</a:t>
            </a:r>
            <a:r>
              <a:rPr lang="en-US" sz="3200" b="0" i="0" u="none" strike="noStrike" kern="1200" cap="none" spc="0" baseline="0">
                <a:solidFill>
                  <a:srgbClr val="2C4293"/>
                </a:solidFill>
                <a:uFillTx/>
                <a:latin typeface="Impact"/>
              </a:rPr>
              <a:t> </a:t>
            </a:r>
            <a:endParaRPr lang="en-US" sz="3200" b="0" i="0" u="none" strike="noStrike" kern="1200" cap="none" spc="0" baseline="0">
              <a:solidFill>
                <a:srgbClr val="2C4293"/>
              </a:solidFill>
              <a:uFillTx/>
              <a:latin typeface="Impact" pitchFamily="34"/>
            </a:endParaRPr>
          </a:p>
        </p:txBody>
      </p:sp>
      <p:pic>
        <p:nvPicPr>
          <p:cNvPr id="7" name="Imagen 8">
            <a:extLst>
              <a:ext uri="{FF2B5EF4-FFF2-40B4-BE49-F238E27FC236}">
                <a16:creationId xmlns:a16="http://schemas.microsoft.com/office/drawing/2014/main" id="{CE3C17C3-F78C-DD82-8141-19404A28001B}"/>
              </a:ext>
            </a:extLst>
          </p:cNvPr>
          <p:cNvPicPr>
            <a:picLocks noMove="1" noResize="1"/>
          </p:cNvPicPr>
          <p:nvPr/>
        </p:nvPicPr>
        <p:blipFill>
          <a:blip r:embed="rId4"/>
          <a:srcRect t="15182"/>
          <a:stretch>
            <a:fillRect/>
          </a:stretch>
        </p:blipFill>
        <p:spPr>
          <a:xfrm>
            <a:off x="4385974" y="-7863"/>
            <a:ext cx="2494931" cy="9886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45A1C467-1918-3D68-21B3-75124D1509DB}"/>
              </a:ext>
            </a:extLst>
          </p:cNvPr>
          <p:cNvPicPr>
            <a:picLocks noMove="1" noResize="1"/>
          </p:cNvPicPr>
          <p:nvPr/>
        </p:nvPicPr>
        <p:blipFill>
          <a:blip r:embed="rId5"/>
          <a:srcRect t="26124"/>
          <a:stretch>
            <a:fillRect/>
          </a:stretch>
        </p:blipFill>
        <p:spPr>
          <a:xfrm>
            <a:off x="10878077" y="0"/>
            <a:ext cx="1288124" cy="18626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n 2" descr="Interfaz de usuario gráfica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72C0D6E-68F1-6DC0-2B2B-50356E40BD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" r="1494" b="283"/>
          <a:stretch/>
        </p:blipFill>
        <p:spPr>
          <a:xfrm>
            <a:off x="3976027" y="1135121"/>
            <a:ext cx="2728050" cy="5608107"/>
          </a:xfrm>
          <a:prstGeom prst="rect">
            <a:avLst/>
          </a:prstGeom>
        </p:spPr>
      </p:pic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3F792CE-EF7F-2E0F-8756-0F985F81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28" y="1134644"/>
            <a:ext cx="2759074" cy="5604711"/>
          </a:xfrm>
          <a:prstGeom prst="rect">
            <a:avLst/>
          </a:prstGeom>
        </p:spPr>
      </p:pic>
      <p:pic>
        <p:nvPicPr>
          <p:cNvPr id="8" name="Imagen 7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40851E1-4404-36D9-7359-804798F985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38" b="334"/>
          <a:stretch/>
        </p:blipFill>
        <p:spPr>
          <a:xfrm>
            <a:off x="7254277" y="100263"/>
            <a:ext cx="3247837" cy="66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29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46795505-BD67-4994-FF00-82E6D2A93B2A}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rcRect t="31350" r="72146"/>
          <a:stretch>
            <a:fillRect/>
          </a:stretch>
        </p:blipFill>
        <p:spPr>
          <a:xfrm>
            <a:off x="0" y="2150229"/>
            <a:ext cx="3396246" cy="47085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5AA15105-DA69-345A-1F4B-998F890D6BCA}"/>
              </a:ext>
            </a:extLst>
          </p:cNvPr>
          <p:cNvSpPr txBox="1"/>
          <p:nvPr/>
        </p:nvSpPr>
        <p:spPr>
          <a:xfrm>
            <a:off x="372489" y="490480"/>
            <a:ext cx="419182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3200" b="0" i="0" u="none" strike="noStrike" kern="1200" cap="none" spc="0" baseline="0">
                <a:solidFill>
                  <a:srgbClr val="002060"/>
                </a:solidFill>
                <a:uFillTx/>
                <a:latin typeface="Impact"/>
              </a:rPr>
              <a:t>FOTOS - Resultados</a:t>
            </a:r>
            <a:r>
              <a:rPr lang="en-US" sz="3200" b="0" i="0" u="none" strike="noStrike" kern="1200" cap="none" spc="0" baseline="0">
                <a:solidFill>
                  <a:srgbClr val="2C4293"/>
                </a:solidFill>
                <a:uFillTx/>
                <a:latin typeface="Impact"/>
              </a:rPr>
              <a:t> </a:t>
            </a:r>
            <a:endParaRPr lang="en-US" sz="3200" b="0" i="0" u="none" strike="noStrike" kern="1200" cap="none" spc="0" baseline="0">
              <a:solidFill>
                <a:srgbClr val="2C4293"/>
              </a:solidFill>
              <a:uFillTx/>
              <a:latin typeface="Impact" pitchFamily="34"/>
            </a:endParaRPr>
          </a:p>
        </p:txBody>
      </p:sp>
      <p:pic>
        <p:nvPicPr>
          <p:cNvPr id="7" name="Imagen 8">
            <a:extLst>
              <a:ext uri="{FF2B5EF4-FFF2-40B4-BE49-F238E27FC236}">
                <a16:creationId xmlns:a16="http://schemas.microsoft.com/office/drawing/2014/main" id="{CE3C17C3-F78C-DD82-8141-19404A28001B}"/>
              </a:ext>
            </a:extLst>
          </p:cNvPr>
          <p:cNvPicPr>
            <a:picLocks noMove="1" noResize="1"/>
          </p:cNvPicPr>
          <p:nvPr/>
        </p:nvPicPr>
        <p:blipFill>
          <a:blip r:embed="rId4"/>
          <a:srcRect t="15182"/>
          <a:stretch>
            <a:fillRect/>
          </a:stretch>
        </p:blipFill>
        <p:spPr>
          <a:xfrm>
            <a:off x="4385974" y="-7863"/>
            <a:ext cx="2494931" cy="9886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45A1C467-1918-3D68-21B3-75124D1509DB}"/>
              </a:ext>
            </a:extLst>
          </p:cNvPr>
          <p:cNvPicPr>
            <a:picLocks noMove="1" noResize="1"/>
          </p:cNvPicPr>
          <p:nvPr/>
        </p:nvPicPr>
        <p:blipFill>
          <a:blip r:embed="rId5"/>
          <a:srcRect t="26124"/>
          <a:stretch>
            <a:fillRect/>
          </a:stretch>
        </p:blipFill>
        <p:spPr>
          <a:xfrm>
            <a:off x="10878077" y="0"/>
            <a:ext cx="1288124" cy="18626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" name="Imagen 1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3DB33E4D-1B94-C0B8-F238-5F706E91A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930" y="1218651"/>
            <a:ext cx="2687782" cy="5445760"/>
          </a:xfrm>
          <a:prstGeom prst="rect">
            <a:avLst/>
          </a:prstGeom>
        </p:spPr>
      </p:pic>
      <p:pic>
        <p:nvPicPr>
          <p:cNvPr id="9" name="Imagen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703AD548-9785-83F1-EB60-1D891D18F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01"/>
          <a:stretch/>
        </p:blipFill>
        <p:spPr>
          <a:xfrm>
            <a:off x="4997769" y="1220683"/>
            <a:ext cx="2636696" cy="5445760"/>
          </a:xfrm>
          <a:prstGeom prst="rect">
            <a:avLst/>
          </a:prstGeom>
        </p:spPr>
      </p:pic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8069CB7-2C69-0701-8033-5279341F6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3010" y="1218651"/>
            <a:ext cx="2687782" cy="54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1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293"/>
        </a:soli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6"/>
          <p:cNvSpPr txBox="1"/>
          <p:nvPr/>
        </p:nvSpPr>
        <p:spPr>
          <a:xfrm>
            <a:off x="1137833" y="1293248"/>
            <a:ext cx="9618521" cy="67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en-US" sz="4000">
                <a:solidFill>
                  <a:srgbClr val="2CB5E0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 </a:t>
            </a:r>
            <a:r>
              <a:rPr lang="es-CO" sz="4000">
                <a:solidFill>
                  <a:schemeClr val="bg1"/>
                </a:solidFill>
                <a:latin typeface="Impact" panose="020B0806030902050204" pitchFamily="34" charset="0"/>
                <a:ea typeface="Russo One"/>
                <a:cs typeface="Russo One"/>
                <a:sym typeface="Russo One"/>
              </a:rPr>
              <a:t>Plan de mejoramiento y/ o recomendaciones</a:t>
            </a:r>
            <a:endParaRPr sz="4000">
              <a:solidFill>
                <a:schemeClr val="bg1"/>
              </a:solidFill>
              <a:latin typeface="Impact" panose="020B0806030902050204" pitchFamily="34" charset="0"/>
              <a:ea typeface="Russo One"/>
              <a:cs typeface="Russo One"/>
              <a:sym typeface="Russo One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66025C2-9180-023F-06D9-E1EFC82E0B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4483"/>
          <a:stretch/>
        </p:blipFill>
        <p:spPr>
          <a:xfrm>
            <a:off x="748470" y="0"/>
            <a:ext cx="2419273" cy="12872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E5FD035-81EC-2874-09FB-27A3AB0849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26124"/>
          <a:stretch/>
        </p:blipFill>
        <p:spPr>
          <a:xfrm>
            <a:off x="10878074" y="0"/>
            <a:ext cx="1288123" cy="186263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FFB825-5ADC-C429-F5FB-4A1A833F3F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82697"/>
            <a:ext cx="1713550" cy="81275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66B5FDC-B648-6451-B359-E24C099D79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524" y="607135"/>
            <a:ext cx="774700" cy="8382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BF9FC64-844C-8F16-AC6F-98D2B2F9E4AD}"/>
              </a:ext>
            </a:extLst>
          </p:cNvPr>
          <p:cNvSpPr txBox="1"/>
          <p:nvPr/>
        </p:nvSpPr>
        <p:spPr>
          <a:xfrm>
            <a:off x="572694" y="4651072"/>
            <a:ext cx="3989572" cy="954107"/>
          </a:xfrm>
          <a:prstGeom prst="rect">
            <a:avLst/>
          </a:prstGeom>
          <a:noFill/>
          <a:ln cap="flat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2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Refinamiento del Algoritmo de IA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DD99D1-0C4D-92D3-13A9-E0F277036052}"/>
              </a:ext>
            </a:extLst>
          </p:cNvPr>
          <p:cNvSpPr txBox="1"/>
          <p:nvPr/>
        </p:nvSpPr>
        <p:spPr>
          <a:xfrm>
            <a:off x="4644646" y="4646646"/>
            <a:ext cx="3486872" cy="954107"/>
          </a:xfrm>
          <a:prstGeom prst="rect">
            <a:avLst/>
          </a:prstGeom>
          <a:noFill/>
          <a:ln cap="flat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2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Ampliación de la Base de Datos </a:t>
            </a:r>
            <a:r>
              <a:rPr lang="es-CO" sz="2800" b="1" dirty="0">
                <a:solidFill>
                  <a:srgbClr val="FFFFFF"/>
                </a:solidFill>
                <a:latin typeface="Calibri"/>
              </a:rPr>
              <a:t>de</a:t>
            </a:r>
            <a:r>
              <a:rPr lang="es-CO" sz="2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Servicios</a:t>
            </a:r>
            <a:endParaRPr lang="es-CO" sz="2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8" name="CuadroTexto 8">
            <a:extLst>
              <a:ext uri="{FF2B5EF4-FFF2-40B4-BE49-F238E27FC236}">
                <a16:creationId xmlns:a16="http://schemas.microsoft.com/office/drawing/2014/main" id="{330D82B9-C098-F68E-B2B7-30D2530F3582}"/>
              </a:ext>
            </a:extLst>
          </p:cNvPr>
          <p:cNvSpPr txBox="1"/>
          <p:nvPr/>
        </p:nvSpPr>
        <p:spPr>
          <a:xfrm>
            <a:off x="8180627" y="4584641"/>
            <a:ext cx="3361133" cy="1384995"/>
          </a:xfrm>
          <a:prstGeom prst="rect">
            <a:avLst/>
          </a:prstGeom>
          <a:noFill/>
          <a:ln cap="flat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2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rPr>
              <a:t>Escalabilidad y Preparación para el Futuro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9D09BE-CC41-161B-AC86-5A724B1A3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00" y="2497249"/>
            <a:ext cx="2561160" cy="19208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58E853-E25E-25E1-6DF0-705CF4F0C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345" y="2497249"/>
            <a:ext cx="2561160" cy="19208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435124BD-A21B-57DE-07FB-DE151CF9FA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9738"/>
          <a:stretch/>
        </p:blipFill>
        <p:spPr>
          <a:xfrm>
            <a:off x="8470876" y="2497249"/>
            <a:ext cx="2561160" cy="19208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06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2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3A9555-1955-9C62-393C-B3A38B5A70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74362" y="4885543"/>
            <a:ext cx="284327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6000"/>
              </a:lnSpc>
            </a:pPr>
            <a:r>
              <a:rPr lang="es-CO" sz="6000" dirty="0">
                <a:solidFill>
                  <a:schemeClr val="bg1"/>
                </a:solidFill>
                <a:latin typeface="Impact" panose="020B0806030902050204" pitchFamily="34" charset="0"/>
              </a:rPr>
              <a:t>Gracias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1506FE-C507-BB3C-694B-0F19FF9AD3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1674876"/>
            <a:ext cx="4813300" cy="2362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AB8F5EC-A9C0-98B1-6C28-8DA784CE457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747317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00">
                <a:solidFill>
                  <a:schemeClr val="bg1"/>
                </a:solidFill>
              </a:rPr>
              <a:t>Copyright © 2023. Todos los derechos reservados Universidad Tecnológica de Bolívar.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FF1C63A-E5E0-7A39-B967-7B7A7A29F4D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2CB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10C435F-1190-6E65-AC06-8AD9AEE321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08" y="6015435"/>
            <a:ext cx="6954983" cy="10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95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410F234-ABCE-C6E1-EA47-658E4526E04E}"/>
              </a:ext>
            </a:extLst>
          </p:cNvPr>
          <p:cNvSpPr txBox="1"/>
          <p:nvPr/>
        </p:nvSpPr>
        <p:spPr>
          <a:xfrm>
            <a:off x="377952" y="329455"/>
            <a:ext cx="34869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>
                <a:solidFill>
                  <a:srgbClr val="2C42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s-CO" sz="1050">
                <a:solidFill>
                  <a:srgbClr val="2C42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20C074-65F4-FCDD-2946-0748ED37E0AE}"/>
              </a:ext>
            </a:extLst>
          </p:cNvPr>
          <p:cNvSpPr txBox="1"/>
          <p:nvPr/>
        </p:nvSpPr>
        <p:spPr>
          <a:xfrm>
            <a:off x="627333" y="1189619"/>
            <a:ext cx="5062451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Jaider Castilla Babilonia</a:t>
            </a:r>
          </a:p>
          <a:p>
            <a:r>
              <a:rPr lang="es-CO" sz="2400" err="1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Esneider</a:t>
            </a:r>
            <a:r>
              <a:rPr lang="es-CO" sz="2400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 Enrique </a:t>
            </a:r>
            <a:r>
              <a:rPr lang="es-CO" sz="2400" err="1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Guzman</a:t>
            </a:r>
            <a:r>
              <a:rPr lang="es-CO" sz="2400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 </a:t>
            </a:r>
            <a:r>
              <a:rPr lang="es-CO" sz="2400" err="1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Perez</a:t>
            </a:r>
            <a:endParaRPr lang="es-CO" sz="2400">
              <a:solidFill>
                <a:srgbClr val="2C4293"/>
              </a:solidFill>
              <a:latin typeface="Impact" panose="020B0806030902050204" pitchFamily="34" charset="0"/>
              <a:cs typeface="Calibri" panose="020F0502020204030204" pitchFamily="34" charset="0"/>
            </a:endParaRPr>
          </a:p>
          <a:p>
            <a:r>
              <a:rPr lang="es-CO" sz="2400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Kevin Esteban Martínez Palmieri</a:t>
            </a:r>
          </a:p>
          <a:p>
            <a:r>
              <a:rPr lang="es-CO" sz="2400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Jesús Antonio Martínez Velandia</a:t>
            </a:r>
          </a:p>
          <a:p>
            <a:r>
              <a:rPr lang="es-CO" sz="2400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Diego Andrés Quintana Fajardo</a:t>
            </a:r>
          </a:p>
          <a:p>
            <a:endParaRPr lang="es-CO" sz="3200">
              <a:solidFill>
                <a:srgbClr val="2C4293"/>
              </a:solidFill>
              <a:latin typeface="Impact" panose="020B0806030902050204" pitchFamily="34" charset="0"/>
              <a:cs typeface="Calibri" panose="020F0502020204030204" pitchFamily="34" charset="0"/>
            </a:endParaRPr>
          </a:p>
          <a:p>
            <a:r>
              <a:rPr lang="es-CO" sz="4000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Ingeniería De Sistemas y </a:t>
            </a:r>
            <a:r>
              <a:rPr lang="en-US" sz="4000" err="1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computación</a:t>
            </a:r>
            <a:r>
              <a:rPr lang="es-CO" sz="4000">
                <a:solidFill>
                  <a:srgbClr val="2C4293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5D35608-E45C-056B-CDB5-0DF4CA90639B}"/>
              </a:ext>
            </a:extLst>
          </p:cNvPr>
          <p:cNvSpPr/>
          <p:nvPr/>
        </p:nvSpPr>
        <p:spPr>
          <a:xfrm>
            <a:off x="6234546" y="0"/>
            <a:ext cx="6096000" cy="6858000"/>
          </a:xfrm>
          <a:prstGeom prst="rect">
            <a:avLst/>
          </a:prstGeom>
          <a:solidFill>
            <a:srgbClr val="2C42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85CEC3-FB54-1625-A174-1D706604F67F}"/>
              </a:ext>
            </a:extLst>
          </p:cNvPr>
          <p:cNvSpPr txBox="1"/>
          <p:nvPr/>
        </p:nvSpPr>
        <p:spPr>
          <a:xfrm>
            <a:off x="6526480" y="125348"/>
            <a:ext cx="348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>
                <a:solidFill>
                  <a:srgbClr val="2CB5E0"/>
                </a:solidFill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D47FDC-6936-3539-67D8-A49CF7DBD547}"/>
              </a:ext>
            </a:extLst>
          </p:cNvPr>
          <p:cNvSpPr txBox="1"/>
          <p:nvPr/>
        </p:nvSpPr>
        <p:spPr>
          <a:xfrm>
            <a:off x="6732814" y="458715"/>
            <a:ext cx="5108448" cy="64049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ts val="5000"/>
              </a:lnSpc>
              <a:buFont typeface="+mj-lt"/>
              <a:buAutoNum type="arabicPeriod"/>
            </a:pPr>
            <a:r>
              <a:rPr lang="es-ES" b="1">
                <a:solidFill>
                  <a:schemeClr val="bg1"/>
                </a:solidFill>
                <a:cs typeface="Calibri" panose="020F0502020204030204" pitchFamily="34" charset="0"/>
              </a:rPr>
              <a:t>G</a:t>
            </a:r>
            <a:r>
              <a:rPr lang="es-CO" b="1" err="1">
                <a:solidFill>
                  <a:schemeClr val="bg1"/>
                </a:solidFill>
                <a:cs typeface="Calibri" panose="020F0502020204030204" pitchFamily="34" charset="0"/>
              </a:rPr>
              <a:t>eneralidades</a:t>
            </a:r>
            <a:r>
              <a:rPr lang="es-CO" b="1">
                <a:solidFill>
                  <a:schemeClr val="bg1"/>
                </a:solidFill>
                <a:cs typeface="Calibri" panose="020F0502020204030204" pitchFamily="34" charset="0"/>
              </a:rPr>
              <a:t> de la empresa</a:t>
            </a:r>
          </a:p>
          <a:p>
            <a:pPr marL="457200" indent="-457200">
              <a:lnSpc>
                <a:spcPts val="5000"/>
              </a:lnSpc>
              <a:buFont typeface="+mj-lt"/>
              <a:buAutoNum type="arabicPeriod"/>
            </a:pPr>
            <a:r>
              <a:rPr lang="es-CO" b="1">
                <a:solidFill>
                  <a:schemeClr val="bg1"/>
                </a:solidFill>
                <a:cs typeface="Calibri" panose="020F0502020204030204" pitchFamily="34" charset="0"/>
              </a:rPr>
              <a:t>Diagnóstico e Identificación del problema</a:t>
            </a:r>
          </a:p>
          <a:p>
            <a:pPr marL="457200" indent="-457200">
              <a:lnSpc>
                <a:spcPts val="5000"/>
              </a:lnSpc>
              <a:buFont typeface="+mj-lt"/>
              <a:buAutoNum type="arabicPeriod"/>
            </a:pPr>
            <a:r>
              <a:rPr lang="es-CO" b="1">
                <a:solidFill>
                  <a:schemeClr val="bg1"/>
                </a:solidFill>
                <a:cs typeface="Calibri" panose="020F0502020204030204" pitchFamily="34" charset="0"/>
              </a:rPr>
              <a:t>Alternativas de solución, alcance y limitaciones</a:t>
            </a:r>
          </a:p>
          <a:p>
            <a:pPr marL="457200" indent="-457200">
              <a:lnSpc>
                <a:spcPts val="5000"/>
              </a:lnSpc>
              <a:buFont typeface="+mj-lt"/>
              <a:buAutoNum type="arabicPeriod"/>
            </a:pPr>
            <a:r>
              <a:rPr lang="es-CO" b="1">
                <a:solidFill>
                  <a:schemeClr val="bg1"/>
                </a:solidFill>
                <a:cs typeface="Calibri" panose="020F0502020204030204" pitchFamily="34" charset="0"/>
              </a:rPr>
              <a:t>Objetivo general y específicos</a:t>
            </a:r>
          </a:p>
          <a:p>
            <a:pPr marL="457200" indent="-457200">
              <a:lnSpc>
                <a:spcPts val="5000"/>
              </a:lnSpc>
              <a:buFont typeface="+mj-lt"/>
              <a:buAutoNum type="arabicPeriod"/>
            </a:pPr>
            <a:r>
              <a:rPr lang="es-CO" b="1">
                <a:solidFill>
                  <a:schemeClr val="bg1"/>
                </a:solidFill>
                <a:cs typeface="Calibri" panose="020F0502020204030204" pitchFamily="34" charset="0"/>
              </a:rPr>
              <a:t>Metodología</a:t>
            </a:r>
          </a:p>
          <a:p>
            <a:pPr marL="457200" indent="-457200">
              <a:lnSpc>
                <a:spcPts val="5000"/>
              </a:lnSpc>
              <a:buFont typeface="+mj-lt"/>
              <a:buAutoNum type="arabicPeriod"/>
            </a:pPr>
            <a:r>
              <a:rPr lang="es-CO" b="1">
                <a:solidFill>
                  <a:schemeClr val="bg1"/>
                </a:solidFill>
                <a:cs typeface="Calibri" panose="020F0502020204030204" pitchFamily="34" charset="0"/>
              </a:rPr>
              <a:t>Desarrollo</a:t>
            </a:r>
          </a:p>
          <a:p>
            <a:pPr marL="457200" indent="-457200">
              <a:lnSpc>
                <a:spcPts val="5000"/>
              </a:lnSpc>
              <a:buFont typeface="+mj-lt"/>
              <a:buAutoNum type="arabicPeriod"/>
            </a:pPr>
            <a:r>
              <a:rPr lang="es-CO" b="1">
                <a:solidFill>
                  <a:schemeClr val="bg1"/>
                </a:solidFill>
                <a:cs typeface="Calibri" panose="020F0502020204030204" pitchFamily="34" charset="0"/>
              </a:rPr>
              <a:t>Resultados </a:t>
            </a:r>
          </a:p>
          <a:p>
            <a:pPr marL="457200" indent="-457200">
              <a:lnSpc>
                <a:spcPts val="5000"/>
              </a:lnSpc>
              <a:buAutoNum type="arabicPeriod"/>
            </a:pPr>
            <a:r>
              <a:rPr lang="es-CO" b="1">
                <a:solidFill>
                  <a:schemeClr val="bg1"/>
                </a:solidFill>
                <a:ea typeface="Calibri"/>
                <a:cs typeface="Calibri"/>
              </a:rPr>
              <a:t>Análisis de costos beneficios</a:t>
            </a:r>
          </a:p>
          <a:p>
            <a:pPr marL="457200" indent="-457200">
              <a:lnSpc>
                <a:spcPts val="5000"/>
              </a:lnSpc>
              <a:buFont typeface="+mj-lt"/>
              <a:buAutoNum type="arabicPeriod"/>
            </a:pPr>
            <a:r>
              <a:rPr lang="es-CO" b="1">
                <a:solidFill>
                  <a:schemeClr val="bg1"/>
                </a:solidFill>
                <a:cs typeface="Calibri"/>
              </a:rPr>
              <a:t>Plan de mejoramiento y/ o recomendaciones</a:t>
            </a:r>
          </a:p>
          <a:p>
            <a:pPr marL="457200" indent="-457200">
              <a:lnSpc>
                <a:spcPts val="5000"/>
              </a:lnSpc>
              <a:buFont typeface="+mj-lt"/>
              <a:buAutoNum type="arabicPeriod"/>
            </a:pPr>
            <a:r>
              <a:rPr lang="es-CO" b="1">
                <a:solidFill>
                  <a:schemeClr val="bg1"/>
                </a:solidFill>
                <a:cs typeface="Calibri" panose="020F0502020204030204" pitchFamily="34" charset="0"/>
              </a:rPr>
              <a:t>Referencias</a:t>
            </a:r>
            <a:endParaRPr lang="es-CO" sz="4400" b="1">
              <a:solidFill>
                <a:srgbClr val="2CB5E0"/>
              </a:solidFill>
              <a:cs typeface="Calibri" panose="020F050202020403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F851384-489C-9EFF-D87C-9B75F029310A}"/>
              </a:ext>
            </a:extLst>
          </p:cNvPr>
          <p:cNvSpPr txBox="1"/>
          <p:nvPr/>
        </p:nvSpPr>
        <p:spPr>
          <a:xfrm>
            <a:off x="627333" y="5150631"/>
            <a:ext cx="4937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>
                <a:solidFill>
                  <a:srgbClr val="2C42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Profesores asesores: </a:t>
            </a:r>
          </a:p>
          <a:p>
            <a:pPr marL="285750" indent="-285750">
              <a:buFontTx/>
              <a:buChar char="-"/>
            </a:pPr>
            <a:r>
              <a:rPr lang="es-CO" sz="1400" b="1">
                <a:solidFill>
                  <a:srgbClr val="2C42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Edwin Alexander Puertas Del Castillo.</a:t>
            </a:r>
          </a:p>
          <a:p>
            <a:pPr marL="285750" indent="-285750">
              <a:buFontTx/>
              <a:buChar char="-"/>
            </a:pPr>
            <a:r>
              <a:rPr lang="es-CO" sz="1400" b="1">
                <a:solidFill>
                  <a:srgbClr val="2C42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Juan Carlos Martinez Santos.</a:t>
            </a:r>
            <a:endParaRPr lang="es-CO" sz="1400">
              <a:solidFill>
                <a:srgbClr val="2C429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3C00C1-6890-366D-BEA2-18EEA9562C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18100" y="5926791"/>
            <a:ext cx="1680919" cy="8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5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ersonas en frente de un edificio&#10;&#10;Descripción generada automáticamente con confianza media">
            <a:extLst>
              <a:ext uri="{FF2B5EF4-FFF2-40B4-BE49-F238E27FC236}">
                <a16:creationId xmlns:a16="http://schemas.microsoft.com/office/drawing/2014/main" id="{B33359A4-6CFA-A982-BF19-AD88F0BB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680"/>
            <a:ext cx="12192000" cy="812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E20C074-65F4-FCDD-2946-0748ED37E0AE}"/>
              </a:ext>
            </a:extLst>
          </p:cNvPr>
          <p:cNvSpPr txBox="1"/>
          <p:nvPr/>
        </p:nvSpPr>
        <p:spPr>
          <a:xfrm>
            <a:off x="0" y="1351432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>
                <a:solidFill>
                  <a:srgbClr val="2C4293"/>
                </a:solidFill>
                <a:latin typeface="Impact" panose="020B0806030902050204" pitchFamily="34" charset="0"/>
              </a:rPr>
              <a:t>Generalidades </a:t>
            </a:r>
            <a:endParaRPr lang="es-CO" sz="4000">
              <a:solidFill>
                <a:srgbClr val="2C4293"/>
              </a:solidFill>
              <a:latin typeface="Impact" panose="020B080603090205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B0D79B-FF58-282F-F799-52E9599D41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6124"/>
          <a:stretch/>
        </p:blipFill>
        <p:spPr>
          <a:xfrm>
            <a:off x="10903877" y="0"/>
            <a:ext cx="1288123" cy="18626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209810C-A256-CC53-7D8C-F78F996A3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24483"/>
          <a:stretch/>
        </p:blipFill>
        <p:spPr>
          <a:xfrm>
            <a:off x="855232" y="0"/>
            <a:ext cx="2419273" cy="12872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5430B01-E4A4-32E2-FDBA-0C7323F4AF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396" y="358737"/>
            <a:ext cx="774700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1F96F6-E264-64F6-A9A6-D2F70A27BB6C}"/>
              </a:ext>
            </a:extLst>
          </p:cNvPr>
          <p:cNvPicPr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9962441" y="5541009"/>
            <a:ext cx="1680919" cy="812752"/>
          </a:xfrm>
          <a:prstGeom prst="rect">
            <a:avLst/>
          </a:prstGeom>
        </p:spPr>
      </p:pic>
      <p:sp>
        <p:nvSpPr>
          <p:cNvPr id="10" name="CuadroTexto 6">
            <a:extLst>
              <a:ext uri="{FF2B5EF4-FFF2-40B4-BE49-F238E27FC236}">
                <a16:creationId xmlns:a16="http://schemas.microsoft.com/office/drawing/2014/main" id="{F9F939D9-2241-E82C-44BA-856870379B04}"/>
              </a:ext>
            </a:extLst>
          </p:cNvPr>
          <p:cNvSpPr txBox="1"/>
          <p:nvPr/>
        </p:nvSpPr>
        <p:spPr>
          <a:xfrm>
            <a:off x="228646" y="2017131"/>
            <a:ext cx="11734708" cy="18626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2000" b="1" i="0" u="none" strike="noStrike" kern="1200" cap="none" spc="0" baseline="0">
                <a:solidFill>
                  <a:srgbClr val="002060"/>
                </a:solidFill>
                <a:uFillTx/>
                <a:latin typeface="Calibri"/>
              </a:rPr>
              <a:t>Planni es una plataforma de viajes y metabuscador con inteligencia artificial. Nuestra propuesta de valor es ofrecer paquetes turísticos altamente personalizados, optimizando el proceso de viaje y brindando una experiencia única para cada usuario.</a:t>
            </a:r>
          </a:p>
          <a:p>
            <a:pPr marL="0" marR="0" lvl="0" indent="0" algn="just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CO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566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puente arriba de un barco en el agua&#10;&#10;Descripción generada automáticamente con confianza media">
            <a:extLst>
              <a:ext uri="{FF2B5EF4-FFF2-40B4-BE49-F238E27FC236}">
                <a16:creationId xmlns:a16="http://schemas.microsoft.com/office/drawing/2014/main" id="{AE8C091D-CC2A-33B7-A8A6-37C379756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161" y="1941331"/>
            <a:ext cx="12494322" cy="83295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E20C074-65F4-FCDD-2946-0748ED37E0AE}"/>
              </a:ext>
            </a:extLst>
          </p:cNvPr>
          <p:cNvSpPr txBox="1"/>
          <p:nvPr/>
        </p:nvSpPr>
        <p:spPr>
          <a:xfrm>
            <a:off x="0" y="1174453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>
                <a:solidFill>
                  <a:srgbClr val="2C4293"/>
                </a:solidFill>
                <a:latin typeface="Impact" panose="020B0806030902050204" pitchFamily="34" charset="0"/>
              </a:rPr>
              <a:t>Diagnóstico e Identificación del problema 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B0D79B-FF58-282F-F799-52E9599D41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6124"/>
          <a:stretch/>
        </p:blipFill>
        <p:spPr>
          <a:xfrm>
            <a:off x="10903877" y="0"/>
            <a:ext cx="1288123" cy="18626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209810C-A256-CC53-7D8C-F78F996A3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24483"/>
          <a:stretch/>
        </p:blipFill>
        <p:spPr>
          <a:xfrm>
            <a:off x="855232" y="0"/>
            <a:ext cx="2419273" cy="12872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5430B01-E4A4-32E2-FDBA-0C7323F4AF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396" y="358737"/>
            <a:ext cx="774700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1F96F6-E264-64F6-A9A6-D2F70A27BB6C}"/>
              </a:ext>
            </a:extLst>
          </p:cNvPr>
          <p:cNvPicPr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9962441" y="5541009"/>
            <a:ext cx="1680919" cy="812752"/>
          </a:xfrm>
          <a:prstGeom prst="rect">
            <a:avLst/>
          </a:prstGeom>
        </p:spPr>
      </p:pic>
      <p:sp>
        <p:nvSpPr>
          <p:cNvPr id="10" name="CuadroTexto 6">
            <a:extLst>
              <a:ext uri="{FF2B5EF4-FFF2-40B4-BE49-F238E27FC236}">
                <a16:creationId xmlns:a16="http://schemas.microsoft.com/office/drawing/2014/main" id="{F9F939D9-2241-E82C-44BA-856870379B04}"/>
              </a:ext>
            </a:extLst>
          </p:cNvPr>
          <p:cNvSpPr txBox="1"/>
          <p:nvPr/>
        </p:nvSpPr>
        <p:spPr>
          <a:xfrm>
            <a:off x="228646" y="2017131"/>
            <a:ext cx="11734708" cy="18626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2000" b="1" i="0" u="none" strike="noStrike" kern="1200" cap="none" spc="0" baseline="0" dirty="0">
                <a:solidFill>
                  <a:srgbClr val="002060"/>
                </a:solidFill>
                <a:uFillTx/>
                <a:latin typeface="Calibri"/>
              </a:rPr>
              <a:t>Planificar un viaje puede ser una labor complicada y abrumadora. Muchas personas se encuentran con servicios que no cumplen con sus expectativas, gastos imprevistos y una falta de información confiable sobre los destinos.</a:t>
            </a: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2000" b="1" i="0" u="none" strike="noStrike" kern="1200" cap="none" spc="0" baseline="0" dirty="0">
                <a:solidFill>
                  <a:srgbClr val="002060"/>
                </a:solidFill>
                <a:uFillTx/>
                <a:latin typeface="Calibri"/>
              </a:rPr>
              <a:t>Este enfoque tradicional puede ser tedioso, consume mucho tiempo y puede conllevar una experiencia de viaje insatisfactoria.</a:t>
            </a:r>
          </a:p>
          <a:p>
            <a:pPr marL="0" marR="0" lvl="0" indent="0" algn="just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CO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80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E20C074-65F4-FCDD-2946-0748ED37E0AE}"/>
              </a:ext>
            </a:extLst>
          </p:cNvPr>
          <p:cNvSpPr txBox="1"/>
          <p:nvPr/>
        </p:nvSpPr>
        <p:spPr>
          <a:xfrm>
            <a:off x="0" y="1174453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 dirty="0">
                <a:solidFill>
                  <a:srgbClr val="2C4293"/>
                </a:solidFill>
                <a:latin typeface="Impact" panose="020B0806030902050204" pitchFamily="34" charset="0"/>
              </a:rPr>
              <a:t>Alternativas solución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B0D79B-FF58-282F-F799-52E9599D41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6124"/>
          <a:stretch/>
        </p:blipFill>
        <p:spPr>
          <a:xfrm>
            <a:off x="10903877" y="0"/>
            <a:ext cx="1288123" cy="18626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209810C-A256-CC53-7D8C-F78F996A3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24483"/>
          <a:stretch/>
        </p:blipFill>
        <p:spPr>
          <a:xfrm>
            <a:off x="855232" y="0"/>
            <a:ext cx="2419273" cy="12872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5430B01-E4A4-32E2-FDBA-0C7323F4AF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396" y="358737"/>
            <a:ext cx="774700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1F96F6-E264-64F6-A9A6-D2F70A27BB6C}"/>
              </a:ext>
            </a:extLst>
          </p:cNvPr>
          <p:cNvPicPr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9962441" y="5541009"/>
            <a:ext cx="1680919" cy="812752"/>
          </a:xfrm>
          <a:prstGeom prst="rect">
            <a:avLst/>
          </a:prstGeom>
        </p:spPr>
      </p:pic>
      <p:pic>
        <p:nvPicPr>
          <p:cNvPr id="5" name="Gráfico 4" descr="Tienda contorno">
            <a:extLst>
              <a:ext uri="{FF2B5EF4-FFF2-40B4-BE49-F238E27FC236}">
                <a16:creationId xmlns:a16="http://schemas.microsoft.com/office/drawing/2014/main" id="{5DAC06D3-8A18-6051-F7F7-B154BA105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50940" y="2205504"/>
            <a:ext cx="1832415" cy="18324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Inventario de búsqueda contorno">
            <a:extLst>
              <a:ext uri="{FF2B5EF4-FFF2-40B4-BE49-F238E27FC236}">
                <a16:creationId xmlns:a16="http://schemas.microsoft.com/office/drawing/2014/main" id="{EFB256DF-C91C-3470-E19B-767FDA2B1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591958" y="2205504"/>
            <a:ext cx="1832415" cy="18324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E0AF78F-81AE-414D-A4B1-4BEDD670C0E3}"/>
              </a:ext>
            </a:extLst>
          </p:cNvPr>
          <p:cNvSpPr txBox="1"/>
          <p:nvPr/>
        </p:nvSpPr>
        <p:spPr>
          <a:xfrm>
            <a:off x="8313576" y="4082226"/>
            <a:ext cx="2389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2060"/>
                </a:solidFill>
              </a:rPr>
              <a:t>Búsqueda individual en línea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2204E3-2877-DB57-B813-16D67C374278}"/>
              </a:ext>
            </a:extLst>
          </p:cNvPr>
          <p:cNvSpPr txBox="1"/>
          <p:nvPr/>
        </p:nvSpPr>
        <p:spPr>
          <a:xfrm>
            <a:off x="1422329" y="4082226"/>
            <a:ext cx="2489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2060"/>
                </a:solidFill>
              </a:rPr>
              <a:t>Agencias de viajes tradicionales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E3A1C5-D167-1F71-98E9-9D7FA883B656}"/>
              </a:ext>
            </a:extLst>
          </p:cNvPr>
          <p:cNvSpPr txBox="1"/>
          <p:nvPr/>
        </p:nvSpPr>
        <p:spPr>
          <a:xfrm>
            <a:off x="4565667" y="4564005"/>
            <a:ext cx="3060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002060"/>
                </a:solidFill>
              </a:rPr>
              <a:t>Metabuscadores convencionales</a:t>
            </a:r>
          </a:p>
        </p:txBody>
      </p:sp>
      <p:pic>
        <p:nvPicPr>
          <p:cNvPr id="14" name="Gráfico 13" descr="Internet contorno">
            <a:extLst>
              <a:ext uri="{FF2B5EF4-FFF2-40B4-BE49-F238E27FC236}">
                <a16:creationId xmlns:a16="http://schemas.microsoft.com/office/drawing/2014/main" id="{21EF7F89-329D-9361-89CB-9A1A6689A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823895" y="2205504"/>
            <a:ext cx="2552400" cy="2552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622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silla de playa en la arena&#10;&#10;Descripción generada automáticamente con confianza media">
            <a:extLst>
              <a:ext uri="{FF2B5EF4-FFF2-40B4-BE49-F238E27FC236}">
                <a16:creationId xmlns:a16="http://schemas.microsoft.com/office/drawing/2014/main" id="{FEC40682-6B0E-3886-58BE-AD29665E0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737"/>
            <a:ext cx="12192000" cy="812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E20C074-65F4-FCDD-2946-0748ED37E0AE}"/>
              </a:ext>
            </a:extLst>
          </p:cNvPr>
          <p:cNvSpPr txBox="1"/>
          <p:nvPr/>
        </p:nvSpPr>
        <p:spPr>
          <a:xfrm>
            <a:off x="0" y="1174453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 dirty="0">
                <a:solidFill>
                  <a:srgbClr val="2C4293"/>
                </a:solidFill>
                <a:latin typeface="Impact" panose="020B0806030902050204" pitchFamily="34" charset="0"/>
              </a:rPr>
              <a:t>Solución propuesta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B0D79B-FF58-282F-F799-52E9599D41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6124"/>
          <a:stretch/>
        </p:blipFill>
        <p:spPr>
          <a:xfrm>
            <a:off x="10903877" y="0"/>
            <a:ext cx="1288123" cy="18626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209810C-A256-CC53-7D8C-F78F996A33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24483"/>
          <a:stretch/>
        </p:blipFill>
        <p:spPr>
          <a:xfrm>
            <a:off x="855232" y="0"/>
            <a:ext cx="2419273" cy="12872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5430B01-E4A4-32E2-FDBA-0C7323F4AF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396" y="358737"/>
            <a:ext cx="774700" cy="838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1F96F6-E264-64F6-A9A6-D2F70A27BB6C}"/>
              </a:ext>
            </a:extLst>
          </p:cNvPr>
          <p:cNvPicPr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9962441" y="5541009"/>
            <a:ext cx="1680919" cy="812752"/>
          </a:xfrm>
          <a:prstGeom prst="rect">
            <a:avLst/>
          </a:prstGeom>
        </p:spPr>
      </p:pic>
      <p:sp>
        <p:nvSpPr>
          <p:cNvPr id="10" name="CuadroTexto 6">
            <a:extLst>
              <a:ext uri="{FF2B5EF4-FFF2-40B4-BE49-F238E27FC236}">
                <a16:creationId xmlns:a16="http://schemas.microsoft.com/office/drawing/2014/main" id="{F9F939D9-2241-E82C-44BA-856870379B04}"/>
              </a:ext>
            </a:extLst>
          </p:cNvPr>
          <p:cNvSpPr txBox="1"/>
          <p:nvPr/>
        </p:nvSpPr>
        <p:spPr>
          <a:xfrm>
            <a:off x="228646" y="1747034"/>
            <a:ext cx="11734708" cy="18626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2000" b="1" i="0" u="none" strike="noStrike" kern="1200" cap="none" spc="0" baseline="0" dirty="0">
                <a:solidFill>
                  <a:srgbClr val="002060"/>
                </a:solidFill>
                <a:uFillTx/>
                <a:latin typeface="Calibri"/>
              </a:rPr>
              <a:t>La propuesta de Planni es crear una plataforma integral de agencia de viajes y metabuscador con inteligencia artificial que analice los gustos del cliente, personalizando paquetes turísticos. Con esto, Planni busca ofrecer una experiencia de viaje única y optimizar la planificación.</a:t>
            </a:r>
          </a:p>
          <a:p>
            <a:pPr marL="0" marR="0" lvl="0" indent="0" algn="just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CO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23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>
            <a:extLst>
              <a:ext uri="{FF2B5EF4-FFF2-40B4-BE49-F238E27FC236}">
                <a16:creationId xmlns:a16="http://schemas.microsoft.com/office/drawing/2014/main" id="{ED95144F-EE36-67CF-0ADC-15CDF53182AB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2060"/>
              </a:solidFill>
              <a:uFillTx/>
              <a:latin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0D09AA5-9685-BB83-135C-CA5CF6786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446" y="180458"/>
            <a:ext cx="4368600" cy="936893"/>
          </a:xfrm>
        </p:spPr>
        <p:txBody>
          <a:bodyPr anchor="b"/>
          <a:lstStyle/>
          <a:p>
            <a:pPr lvl="0"/>
            <a:r>
              <a:rPr lang="es-CO" sz="4000">
                <a:solidFill>
                  <a:srgbClr val="2C4293"/>
                </a:solidFill>
                <a:latin typeface="Impact" panose="020B0806030902050204" pitchFamily="34" charset="0"/>
                <a:ea typeface="+mn-ea"/>
                <a:cs typeface="Calibri" panose="020F0502020204030204" pitchFamily="34" charset="0"/>
              </a:rPr>
              <a:t>Alcance</a:t>
            </a:r>
            <a:endParaRPr lang="es-CO">
              <a:solidFill>
                <a:srgbClr val="FFFFFF"/>
              </a:solidFill>
              <a:latin typeface="Impact"/>
            </a:endParaRPr>
          </a:p>
        </p:txBody>
      </p:sp>
      <p:sp>
        <p:nvSpPr>
          <p:cNvPr id="5" name="sketchy line">
            <a:extLst>
              <a:ext uri="{FF2B5EF4-FFF2-40B4-BE49-F238E27FC236}">
                <a16:creationId xmlns:a16="http://schemas.microsoft.com/office/drawing/2014/main" id="{D89F9AF5-14B2-9C04-42BD-531BA2E9EC59}"/>
              </a:ext>
            </a:extLst>
          </p:cNvPr>
          <p:cNvSpPr>
            <a:spLocks/>
          </p:cNvSpPr>
          <p:nvPr/>
        </p:nvSpPr>
        <p:spPr>
          <a:xfrm>
            <a:off x="518160" y="1117351"/>
            <a:ext cx="3474720" cy="182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474720"/>
              <a:gd name="f7" fmla="val 18288"/>
              <a:gd name="f8" fmla="val 224454"/>
              <a:gd name="f9" fmla="+- 0 0 14544"/>
              <a:gd name="f10" fmla="val 495407"/>
              <a:gd name="f11" fmla="val 26540"/>
              <a:gd name="f12" fmla="val 694944"/>
              <a:gd name="f13" fmla="val 894481"/>
              <a:gd name="f14" fmla="+- 0 0 26540"/>
              <a:gd name="f15" fmla="val 1130063"/>
              <a:gd name="f16" fmla="val 24713"/>
              <a:gd name="f17" fmla="val 1355141"/>
              <a:gd name="f18" fmla="val 1580219"/>
              <a:gd name="f19" fmla="+- 0 0 24713"/>
              <a:gd name="f20" fmla="val 1820099"/>
              <a:gd name="f21" fmla="val 26695"/>
              <a:gd name="f22" fmla="val 2015338"/>
              <a:gd name="f23" fmla="val 2210577"/>
              <a:gd name="f24" fmla="+- 0 0 26695"/>
              <a:gd name="f25" fmla="val 2402045"/>
              <a:gd name="f26" fmla="val 165"/>
              <a:gd name="f27" fmla="val 2779776"/>
              <a:gd name="f28" fmla="val 3157507"/>
              <a:gd name="f29" fmla="+- 0 0 165"/>
              <a:gd name="f30" fmla="val 3286859"/>
              <a:gd name="f31" fmla="+- 0 0 15571"/>
              <a:gd name="f32" fmla="val 3474286"/>
              <a:gd name="f33" fmla="val 7551"/>
              <a:gd name="f34" fmla="val 3474253"/>
              <a:gd name="f35" fmla="val 9822"/>
              <a:gd name="f36" fmla="val 3233904"/>
              <a:gd name="f37" fmla="val 29845"/>
              <a:gd name="f38" fmla="val 2945134"/>
              <a:gd name="f39" fmla="+- 0 0 5256"/>
              <a:gd name="f40" fmla="val 2614418"/>
              <a:gd name="f41" fmla="val 41832"/>
              <a:gd name="f42" fmla="val 2339768"/>
              <a:gd name="f43" fmla="val 22709"/>
              <a:gd name="f44" fmla="val 2189074"/>
              <a:gd name="f45" fmla="val 2038380"/>
              <a:gd name="f46" fmla="val 13867"/>
              <a:gd name="f47" fmla="val 1817434"/>
              <a:gd name="f48" fmla="+- 0 0 4947"/>
              <a:gd name="f49" fmla="val 1528877"/>
              <a:gd name="f50" fmla="val 1240320"/>
              <a:gd name="f51" fmla="val 41523"/>
              <a:gd name="f52" fmla="val 1042447"/>
              <a:gd name="f53" fmla="val 37198"/>
              <a:gd name="f54" fmla="val 868680"/>
              <a:gd name="f55" fmla="val 694913"/>
              <a:gd name="f56" fmla="+- 0 0 622"/>
              <a:gd name="f57" fmla="val 233232"/>
              <a:gd name="f58" fmla="val 44909"/>
              <a:gd name="f59" fmla="val 60"/>
              <a:gd name="f60" fmla="val 11696"/>
              <a:gd name="f61" fmla="val 66"/>
              <a:gd name="f62" fmla="val 3758"/>
              <a:gd name="f63" fmla="val 202328"/>
              <a:gd name="f64" fmla="+- 0 0 14716"/>
              <a:gd name="f65" fmla="val 332722"/>
              <a:gd name="f66" fmla="+- 0 0 11499"/>
              <a:gd name="f67" fmla="val 625450"/>
              <a:gd name="f68" fmla="val 918178"/>
              <a:gd name="f69" fmla="val 11499"/>
              <a:gd name="f70" fmla="val 1096688"/>
              <a:gd name="f71" fmla="val 5123"/>
              <a:gd name="f72" fmla="val 1389888"/>
              <a:gd name="f73" fmla="val 1683088"/>
              <a:gd name="f74" fmla="+- 0 0 5123"/>
              <a:gd name="f75" fmla="val 1835981"/>
              <a:gd name="f76" fmla="+- 0 0 14038"/>
              <a:gd name="f77" fmla="val 1980590"/>
              <a:gd name="f78" fmla="val 2125199"/>
              <a:gd name="f79" fmla="val 14038"/>
              <a:gd name="f80" fmla="val 2396099"/>
              <a:gd name="f81" fmla="+- 0 0 7203"/>
              <a:gd name="f82" fmla="val 2571293"/>
              <a:gd name="f83" fmla="val 2746487"/>
              <a:gd name="f84" fmla="val 7203"/>
              <a:gd name="f85" fmla="val 3041609"/>
              <a:gd name="f86" fmla="+- 0 0 12036"/>
              <a:gd name="f87" fmla="val 3474638"/>
              <a:gd name="f88" fmla="val 4406"/>
              <a:gd name="f89" fmla="val 3474631"/>
              <a:gd name="f90" fmla="val 9982"/>
              <a:gd name="f91" fmla="val 3324873"/>
              <a:gd name="f92" fmla="val 21876"/>
              <a:gd name="f93" fmla="val 3136771"/>
              <a:gd name="f94" fmla="val 12587"/>
              <a:gd name="f95" fmla="val 2814523"/>
              <a:gd name="f96" fmla="val 2492275"/>
              <a:gd name="f97" fmla="val 23989"/>
              <a:gd name="f98" fmla="val 2294402"/>
              <a:gd name="f99" fmla="val 47111"/>
              <a:gd name="f100" fmla="val 2154326"/>
              <a:gd name="f101" fmla="val 2014250"/>
              <a:gd name="f102" fmla="+- 0 0 10535"/>
              <a:gd name="f103" fmla="val 1820317"/>
              <a:gd name="f104" fmla="val 33903"/>
              <a:gd name="f105" fmla="val 1494130"/>
              <a:gd name="f106" fmla="val 1167943"/>
              <a:gd name="f107" fmla="val 2673"/>
              <a:gd name="f108" fmla="val 948432"/>
              <a:gd name="f109" fmla="val 14868"/>
              <a:gd name="f110" fmla="val 729691"/>
              <a:gd name="f111" fmla="val 510950"/>
              <a:gd name="f112" fmla="val 21708"/>
              <a:gd name="f113" fmla="val 264032"/>
              <a:gd name="f114" fmla="val 24354"/>
              <a:gd name="f115" fmla="val 189"/>
              <a:gd name="f116" fmla="val 14288"/>
              <a:gd name="f117" fmla="+- 0 0 703"/>
              <a:gd name="f118" fmla="val 3747"/>
              <a:gd name="f119" fmla="+- 0 0 -90"/>
              <a:gd name="f120" fmla="*/ f3 1 3474720"/>
              <a:gd name="f121" fmla="*/ f4 1 18288"/>
              <a:gd name="f122" fmla="+- f7 0 f5"/>
              <a:gd name="f123" fmla="+- f6 0 f5"/>
              <a:gd name="f124" fmla="*/ f119 f0 1"/>
              <a:gd name="f125" fmla="*/ f123 1 3474720"/>
              <a:gd name="f126" fmla="*/ f122 1 18288"/>
              <a:gd name="f127" fmla="*/ 0 f123 1"/>
              <a:gd name="f128" fmla="*/ 0 f122 1"/>
              <a:gd name="f129" fmla="*/ 694944 f123 1"/>
              <a:gd name="f130" fmla="*/ 1355141 f123 1"/>
              <a:gd name="f131" fmla="*/ 2015338 f123 1"/>
              <a:gd name="f132" fmla="*/ 2779776 f123 1"/>
              <a:gd name="f133" fmla="*/ 3474720 f123 1"/>
              <a:gd name="f134" fmla="*/ 18288 f122 1"/>
              <a:gd name="f135" fmla="*/ 2189074 f123 1"/>
              <a:gd name="f136" fmla="*/ 1528877 f123 1"/>
              <a:gd name="f137" fmla="*/ 868680 f123 1"/>
              <a:gd name="f138" fmla="*/ f124 1 f2"/>
              <a:gd name="f139" fmla="*/ f127 1 3474720"/>
              <a:gd name="f140" fmla="*/ f128 1 18288"/>
              <a:gd name="f141" fmla="*/ f129 1 3474720"/>
              <a:gd name="f142" fmla="*/ f130 1 3474720"/>
              <a:gd name="f143" fmla="*/ f131 1 3474720"/>
              <a:gd name="f144" fmla="*/ f132 1 3474720"/>
              <a:gd name="f145" fmla="*/ f133 1 3474720"/>
              <a:gd name="f146" fmla="*/ f134 1 18288"/>
              <a:gd name="f147" fmla="*/ f135 1 3474720"/>
              <a:gd name="f148" fmla="*/ f136 1 3474720"/>
              <a:gd name="f149" fmla="*/ f137 1 3474720"/>
              <a:gd name="f150" fmla="*/ f5 1 f125"/>
              <a:gd name="f151" fmla="*/ f6 1 f125"/>
              <a:gd name="f152" fmla="*/ f5 1 f126"/>
              <a:gd name="f153" fmla="*/ f7 1 f126"/>
              <a:gd name="f154" fmla="+- f138 0 f1"/>
              <a:gd name="f155" fmla="*/ f139 1 f125"/>
              <a:gd name="f156" fmla="*/ f140 1 f126"/>
              <a:gd name="f157" fmla="*/ f141 1 f125"/>
              <a:gd name="f158" fmla="*/ f142 1 f125"/>
              <a:gd name="f159" fmla="*/ f143 1 f125"/>
              <a:gd name="f160" fmla="*/ f144 1 f125"/>
              <a:gd name="f161" fmla="*/ f145 1 f125"/>
              <a:gd name="f162" fmla="*/ f146 1 f126"/>
              <a:gd name="f163" fmla="*/ f147 1 f125"/>
              <a:gd name="f164" fmla="*/ f148 1 f125"/>
              <a:gd name="f165" fmla="*/ f149 1 f125"/>
              <a:gd name="f166" fmla="*/ f150 f120 1"/>
              <a:gd name="f167" fmla="*/ f151 f120 1"/>
              <a:gd name="f168" fmla="*/ f153 f121 1"/>
              <a:gd name="f169" fmla="*/ f152 f121 1"/>
              <a:gd name="f170" fmla="*/ f155 f120 1"/>
              <a:gd name="f171" fmla="*/ f156 f121 1"/>
              <a:gd name="f172" fmla="*/ f157 f120 1"/>
              <a:gd name="f173" fmla="*/ f158 f120 1"/>
              <a:gd name="f174" fmla="*/ f159 f120 1"/>
              <a:gd name="f175" fmla="*/ f160 f120 1"/>
              <a:gd name="f176" fmla="*/ f161 f120 1"/>
              <a:gd name="f177" fmla="*/ f162 f121 1"/>
              <a:gd name="f178" fmla="*/ f163 f120 1"/>
              <a:gd name="f179" fmla="*/ f164 f120 1"/>
              <a:gd name="f180" fmla="*/ f165 f1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54">
                <a:pos x="f170" y="f171"/>
              </a:cxn>
              <a:cxn ang="f154">
                <a:pos x="f172" y="f171"/>
              </a:cxn>
              <a:cxn ang="f154">
                <a:pos x="f173" y="f171"/>
              </a:cxn>
              <a:cxn ang="f154">
                <a:pos x="f174" y="f171"/>
              </a:cxn>
              <a:cxn ang="f154">
                <a:pos x="f175" y="f171"/>
              </a:cxn>
              <a:cxn ang="f154">
                <a:pos x="f176" y="f171"/>
              </a:cxn>
              <a:cxn ang="f154">
                <a:pos x="f176" y="f177"/>
              </a:cxn>
              <a:cxn ang="f154">
                <a:pos x="f175" y="f177"/>
              </a:cxn>
              <a:cxn ang="f154">
                <a:pos x="f178" y="f177"/>
              </a:cxn>
              <a:cxn ang="f154">
                <a:pos x="f179" y="f177"/>
              </a:cxn>
              <a:cxn ang="f154">
                <a:pos x="f180" y="f177"/>
              </a:cxn>
              <a:cxn ang="f154">
                <a:pos x="f170" y="f177"/>
              </a:cxn>
              <a:cxn ang="f154">
                <a:pos x="f170" y="f171"/>
              </a:cxn>
            </a:cxnLst>
            <a:rect l="f166" t="f169" r="f167" b="f168"/>
            <a:pathLst>
              <a:path w="3474720" h="18288" fill="none">
                <a:moveTo>
                  <a:pt x="f5" y="f5"/>
                </a:moveTo>
                <a:cubicBezTo>
                  <a:pt x="f8" y="f9"/>
                  <a:pt x="f10" y="f11"/>
                  <a:pt x="f12" y="f5"/>
                </a:cubicBezTo>
                <a:cubicBezTo>
                  <a:pt x="f13" y="f14"/>
                  <a:pt x="f15" y="f16"/>
                  <a:pt x="f17" y="f5"/>
                </a:cubicBezTo>
                <a:cubicBezTo>
                  <a:pt x="f18" y="f19"/>
                  <a:pt x="f20" y="f21"/>
                  <a:pt x="f22" y="f5"/>
                </a:cubicBezTo>
                <a:cubicBezTo>
                  <a:pt x="f23" y="f24"/>
                  <a:pt x="f25" y="f26"/>
                  <a:pt x="f27" y="f5"/>
                </a:cubicBezTo>
                <a:cubicBezTo>
                  <a:pt x="f28" y="f29"/>
                  <a:pt x="f30" y="f31"/>
                  <a:pt x="f6" y="f5"/>
                </a:cubicBezTo>
                <a:cubicBezTo>
                  <a:pt x="f32" y="f33"/>
                  <a:pt x="f34" y="f35"/>
                  <a:pt x="f6" y="f7"/>
                </a:cubicBezTo>
                <a:cubicBezTo>
                  <a:pt x="f36" y="f37"/>
                  <a:pt x="f38" y="f39"/>
                  <a:pt x="f27" y="f7"/>
                </a:cubicBezTo>
                <a:cubicBezTo>
                  <a:pt x="f40" y="f41"/>
                  <a:pt x="f42" y="f43"/>
                  <a:pt x="f44" y="f7"/>
                </a:cubicBezTo>
                <a:cubicBezTo>
                  <a:pt x="f45" y="f46"/>
                  <a:pt x="f47" y="f48"/>
                  <a:pt x="f49" y="f7"/>
                </a:cubicBezTo>
                <a:cubicBezTo>
                  <a:pt x="f50" y="f51"/>
                  <a:pt x="f52" y="f53"/>
                  <a:pt x="f54" y="f7"/>
                </a:cubicBezTo>
                <a:cubicBezTo>
                  <a:pt x="f55" y="f56"/>
                  <a:pt x="f57" y="f58"/>
                  <a:pt x="f5" y="f7"/>
                </a:cubicBezTo>
                <a:cubicBezTo>
                  <a:pt x="f59" y="f60"/>
                  <a:pt x="f61" y="f62"/>
                  <a:pt x="f5" y="f5"/>
                </a:cubicBezTo>
                <a:close/>
              </a:path>
              <a:path w="3474720" h="18288" stroke="0">
                <a:moveTo>
                  <a:pt x="f5" y="f5"/>
                </a:moveTo>
                <a:cubicBezTo>
                  <a:pt x="f63" y="f64"/>
                  <a:pt x="f65" y="f66"/>
                  <a:pt x="f67" y="f5"/>
                </a:cubicBezTo>
                <a:cubicBezTo>
                  <a:pt x="f68" y="f69"/>
                  <a:pt x="f70" y="f71"/>
                  <a:pt x="f72" y="f5"/>
                </a:cubicBezTo>
                <a:cubicBezTo>
                  <a:pt x="f73" y="f74"/>
                  <a:pt x="f75" y="f76"/>
                  <a:pt x="f77" y="f5"/>
                </a:cubicBezTo>
                <a:cubicBezTo>
                  <a:pt x="f78" y="f79"/>
                  <a:pt x="f80" y="f81"/>
                  <a:pt x="f82" y="f5"/>
                </a:cubicBezTo>
                <a:cubicBezTo>
                  <a:pt x="f83" y="f84"/>
                  <a:pt x="f85" y="f86"/>
                  <a:pt x="f6" y="f5"/>
                </a:cubicBezTo>
                <a:cubicBezTo>
                  <a:pt x="f87" y="f88"/>
                  <a:pt x="f89" y="f90"/>
                  <a:pt x="f6" y="f7"/>
                </a:cubicBezTo>
                <a:cubicBezTo>
                  <a:pt x="f91" y="f92"/>
                  <a:pt x="f93" y="f94"/>
                  <a:pt x="f95" y="f7"/>
                </a:cubicBezTo>
                <a:cubicBezTo>
                  <a:pt x="f96" y="f97"/>
                  <a:pt x="f98" y="f99"/>
                  <a:pt x="f100" y="f7"/>
                </a:cubicBezTo>
                <a:cubicBezTo>
                  <a:pt x="f101" y="f102"/>
                  <a:pt x="f103" y="f104"/>
                  <a:pt x="f105" y="f7"/>
                </a:cubicBezTo>
                <a:cubicBezTo>
                  <a:pt x="f106" y="f107"/>
                  <a:pt x="f108" y="f109"/>
                  <a:pt x="f110" y="f7"/>
                </a:cubicBezTo>
                <a:cubicBezTo>
                  <a:pt x="f111" y="f112"/>
                  <a:pt x="f113" y="f114"/>
                  <a:pt x="f5" y="f7"/>
                </a:cubicBezTo>
                <a:cubicBezTo>
                  <a:pt x="f115" y="f116"/>
                  <a:pt x="f117" y="f118"/>
                  <a:pt x="f5" y="f5"/>
                </a:cubicBezTo>
                <a:close/>
              </a:path>
            </a:pathLst>
          </a:custGeom>
          <a:solidFill>
            <a:srgbClr val="629DD1"/>
          </a:solidFill>
          <a:ln w="44448" cap="rnd">
            <a:solidFill>
              <a:srgbClr val="629DD1"/>
            </a:solidFill>
            <a:prstDash val="solid"/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1" name="Gráfico 10" descr="Internet de las cosas contorno">
            <a:extLst>
              <a:ext uri="{FF2B5EF4-FFF2-40B4-BE49-F238E27FC236}">
                <a16:creationId xmlns:a16="http://schemas.microsoft.com/office/drawing/2014/main" id="{C04ACE43-106D-1048-7619-FB2D8C6E3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940" y="1402209"/>
            <a:ext cx="1832415" cy="18324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recimiento empresarial contorno">
            <a:extLst>
              <a:ext uri="{FF2B5EF4-FFF2-40B4-BE49-F238E27FC236}">
                <a16:creationId xmlns:a16="http://schemas.microsoft.com/office/drawing/2014/main" id="{C6D2A491-61C7-C706-3B1A-4789BA9D4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1958" y="1402209"/>
            <a:ext cx="1832415" cy="18324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68D8D4D-D1CC-B933-7AD7-DCEC36B37899}"/>
              </a:ext>
            </a:extLst>
          </p:cNvPr>
          <p:cNvSpPr txBox="1"/>
          <p:nvPr/>
        </p:nvSpPr>
        <p:spPr>
          <a:xfrm>
            <a:off x="8313576" y="3105834"/>
            <a:ext cx="2389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Captura de preferencias de viaje.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FAF677D-BED5-7F76-DDC8-ABFC4EAC949F}"/>
              </a:ext>
            </a:extLst>
          </p:cNvPr>
          <p:cNvSpPr txBox="1"/>
          <p:nvPr/>
        </p:nvSpPr>
        <p:spPr>
          <a:xfrm>
            <a:off x="1422329" y="3105834"/>
            <a:ext cx="2489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Recomendaciones mediante IA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14677EA-E971-4939-A03D-44F423139F2C}"/>
              </a:ext>
            </a:extLst>
          </p:cNvPr>
          <p:cNvSpPr txBox="1"/>
          <p:nvPr/>
        </p:nvSpPr>
        <p:spPr>
          <a:xfrm>
            <a:off x="4994756" y="4487709"/>
            <a:ext cx="219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reservas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224232D-1DD0-B7C3-45DD-0E47198B6B76}"/>
              </a:ext>
            </a:extLst>
          </p:cNvPr>
          <p:cNvSpPr txBox="1"/>
          <p:nvPr/>
        </p:nvSpPr>
        <p:spPr>
          <a:xfrm>
            <a:off x="8313576" y="5756674"/>
            <a:ext cx="2389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Información detallada del paquete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DB3B0A0-51EE-81B0-C705-3BDA18DA89AA}"/>
              </a:ext>
            </a:extLst>
          </p:cNvPr>
          <p:cNvSpPr txBox="1"/>
          <p:nvPr/>
        </p:nvSpPr>
        <p:spPr>
          <a:xfrm>
            <a:off x="1422329" y="5756674"/>
            <a:ext cx="248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Registro y autenticación de usuarios.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21C25C64-DFC5-B1FB-D392-E6A91CFA1FE1}"/>
              </a:ext>
            </a:extLst>
          </p:cNvPr>
          <p:cNvPicPr/>
          <p:nvPr/>
        </p:nvPicPr>
        <p:blipFill rotWithShape="1">
          <a:blip r:embed="rId6"/>
          <a:srcRect t="26124"/>
          <a:stretch/>
        </p:blipFill>
        <p:spPr>
          <a:xfrm>
            <a:off x="10878074" y="0"/>
            <a:ext cx="1288123" cy="186263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91BCDA5B-C9CF-C251-CCA1-FB0D377DD3E5}"/>
              </a:ext>
            </a:extLst>
          </p:cNvPr>
          <p:cNvPicPr/>
          <p:nvPr/>
        </p:nvPicPr>
        <p:blipFill rotWithShape="1">
          <a:blip r:embed="rId7"/>
          <a:srcRect t="24483"/>
          <a:stretch/>
        </p:blipFill>
        <p:spPr>
          <a:xfrm>
            <a:off x="4343834" y="0"/>
            <a:ext cx="2419273" cy="128729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48DA0D16-5642-E984-3645-8B2494E0AD0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-208592" y="5681897"/>
            <a:ext cx="1713550" cy="812751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A69FA188-5859-BF7A-8D7D-B5A96C6A8059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562524" y="607135"/>
            <a:ext cx="774700" cy="838200"/>
          </a:xfrm>
          <a:prstGeom prst="rect">
            <a:avLst/>
          </a:prstGeom>
        </p:spPr>
      </p:pic>
      <p:pic>
        <p:nvPicPr>
          <p:cNvPr id="6" name="Gráfico 5" descr="Viaje contorno">
            <a:extLst>
              <a:ext uri="{FF2B5EF4-FFF2-40B4-BE49-F238E27FC236}">
                <a16:creationId xmlns:a16="http://schemas.microsoft.com/office/drawing/2014/main" id="{4516D93C-01E7-44CB-37FE-F5DF1D55E1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91965" y="3861539"/>
            <a:ext cx="1832400" cy="1832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Lista de comprobación contorno">
            <a:extLst>
              <a:ext uri="{FF2B5EF4-FFF2-40B4-BE49-F238E27FC236}">
                <a16:creationId xmlns:a16="http://schemas.microsoft.com/office/drawing/2014/main" id="{300B04EE-6C66-9D9B-4431-671E78E33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78276" y="2655309"/>
            <a:ext cx="1832400" cy="1832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Interfaz de la experiencia de usuario contorno">
            <a:extLst>
              <a:ext uri="{FF2B5EF4-FFF2-40B4-BE49-F238E27FC236}">
                <a16:creationId xmlns:a16="http://schemas.microsoft.com/office/drawing/2014/main" id="{81CC122C-BEB5-CCB8-179B-59E0538461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50947" y="4040098"/>
            <a:ext cx="1832400" cy="1832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D09AA5-9685-BB83-135C-CA5CF6786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446" y="180458"/>
            <a:ext cx="4368600" cy="936893"/>
          </a:xfrm>
        </p:spPr>
        <p:txBody>
          <a:bodyPr anchor="b">
            <a:normAutofit/>
          </a:bodyPr>
          <a:lstStyle/>
          <a:p>
            <a:pPr lvl="0"/>
            <a:r>
              <a:rPr lang="es-CO" sz="4000">
                <a:solidFill>
                  <a:srgbClr val="2C4293"/>
                </a:solidFill>
                <a:latin typeface="Impact" panose="020B0806030902050204" pitchFamily="34" charset="0"/>
                <a:ea typeface="+mn-ea"/>
                <a:cs typeface="Calibri" panose="020F0502020204030204" pitchFamily="34" charset="0"/>
              </a:rPr>
              <a:t>Limitaciones</a:t>
            </a:r>
            <a:endParaRPr lang="es-CO">
              <a:solidFill>
                <a:srgbClr val="FFFFFF"/>
              </a:solidFill>
              <a:latin typeface="Impact"/>
            </a:endParaRPr>
          </a:p>
        </p:txBody>
      </p:sp>
      <p:sp>
        <p:nvSpPr>
          <p:cNvPr id="5" name="sketchy line">
            <a:extLst>
              <a:ext uri="{FF2B5EF4-FFF2-40B4-BE49-F238E27FC236}">
                <a16:creationId xmlns:a16="http://schemas.microsoft.com/office/drawing/2014/main" id="{D89F9AF5-14B2-9C04-42BD-531BA2E9EC59}"/>
              </a:ext>
            </a:extLst>
          </p:cNvPr>
          <p:cNvSpPr>
            <a:spLocks/>
          </p:cNvSpPr>
          <p:nvPr/>
        </p:nvSpPr>
        <p:spPr>
          <a:xfrm>
            <a:off x="518160" y="1117351"/>
            <a:ext cx="3474720" cy="182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474720"/>
              <a:gd name="f7" fmla="val 18288"/>
              <a:gd name="f8" fmla="val 224454"/>
              <a:gd name="f9" fmla="+- 0 0 14544"/>
              <a:gd name="f10" fmla="val 495407"/>
              <a:gd name="f11" fmla="val 26540"/>
              <a:gd name="f12" fmla="val 694944"/>
              <a:gd name="f13" fmla="val 894481"/>
              <a:gd name="f14" fmla="+- 0 0 26540"/>
              <a:gd name="f15" fmla="val 1130063"/>
              <a:gd name="f16" fmla="val 24713"/>
              <a:gd name="f17" fmla="val 1355141"/>
              <a:gd name="f18" fmla="val 1580219"/>
              <a:gd name="f19" fmla="+- 0 0 24713"/>
              <a:gd name="f20" fmla="val 1820099"/>
              <a:gd name="f21" fmla="val 26695"/>
              <a:gd name="f22" fmla="val 2015338"/>
              <a:gd name="f23" fmla="val 2210577"/>
              <a:gd name="f24" fmla="+- 0 0 26695"/>
              <a:gd name="f25" fmla="val 2402045"/>
              <a:gd name="f26" fmla="val 165"/>
              <a:gd name="f27" fmla="val 2779776"/>
              <a:gd name="f28" fmla="val 3157507"/>
              <a:gd name="f29" fmla="+- 0 0 165"/>
              <a:gd name="f30" fmla="val 3286859"/>
              <a:gd name="f31" fmla="+- 0 0 15571"/>
              <a:gd name="f32" fmla="val 3474286"/>
              <a:gd name="f33" fmla="val 7551"/>
              <a:gd name="f34" fmla="val 3474253"/>
              <a:gd name="f35" fmla="val 9822"/>
              <a:gd name="f36" fmla="val 3233904"/>
              <a:gd name="f37" fmla="val 29845"/>
              <a:gd name="f38" fmla="val 2945134"/>
              <a:gd name="f39" fmla="+- 0 0 5256"/>
              <a:gd name="f40" fmla="val 2614418"/>
              <a:gd name="f41" fmla="val 41832"/>
              <a:gd name="f42" fmla="val 2339768"/>
              <a:gd name="f43" fmla="val 22709"/>
              <a:gd name="f44" fmla="val 2189074"/>
              <a:gd name="f45" fmla="val 2038380"/>
              <a:gd name="f46" fmla="val 13867"/>
              <a:gd name="f47" fmla="val 1817434"/>
              <a:gd name="f48" fmla="+- 0 0 4947"/>
              <a:gd name="f49" fmla="val 1528877"/>
              <a:gd name="f50" fmla="val 1240320"/>
              <a:gd name="f51" fmla="val 41523"/>
              <a:gd name="f52" fmla="val 1042447"/>
              <a:gd name="f53" fmla="val 37198"/>
              <a:gd name="f54" fmla="val 868680"/>
              <a:gd name="f55" fmla="val 694913"/>
              <a:gd name="f56" fmla="+- 0 0 622"/>
              <a:gd name="f57" fmla="val 233232"/>
              <a:gd name="f58" fmla="val 44909"/>
              <a:gd name="f59" fmla="val 60"/>
              <a:gd name="f60" fmla="val 11696"/>
              <a:gd name="f61" fmla="val 66"/>
              <a:gd name="f62" fmla="val 3758"/>
              <a:gd name="f63" fmla="val 202328"/>
              <a:gd name="f64" fmla="+- 0 0 14716"/>
              <a:gd name="f65" fmla="val 332722"/>
              <a:gd name="f66" fmla="+- 0 0 11499"/>
              <a:gd name="f67" fmla="val 625450"/>
              <a:gd name="f68" fmla="val 918178"/>
              <a:gd name="f69" fmla="val 11499"/>
              <a:gd name="f70" fmla="val 1096688"/>
              <a:gd name="f71" fmla="val 5123"/>
              <a:gd name="f72" fmla="val 1389888"/>
              <a:gd name="f73" fmla="val 1683088"/>
              <a:gd name="f74" fmla="+- 0 0 5123"/>
              <a:gd name="f75" fmla="val 1835981"/>
              <a:gd name="f76" fmla="+- 0 0 14038"/>
              <a:gd name="f77" fmla="val 1980590"/>
              <a:gd name="f78" fmla="val 2125199"/>
              <a:gd name="f79" fmla="val 14038"/>
              <a:gd name="f80" fmla="val 2396099"/>
              <a:gd name="f81" fmla="+- 0 0 7203"/>
              <a:gd name="f82" fmla="val 2571293"/>
              <a:gd name="f83" fmla="val 2746487"/>
              <a:gd name="f84" fmla="val 7203"/>
              <a:gd name="f85" fmla="val 3041609"/>
              <a:gd name="f86" fmla="+- 0 0 12036"/>
              <a:gd name="f87" fmla="val 3474638"/>
              <a:gd name="f88" fmla="val 4406"/>
              <a:gd name="f89" fmla="val 3474631"/>
              <a:gd name="f90" fmla="val 9982"/>
              <a:gd name="f91" fmla="val 3324873"/>
              <a:gd name="f92" fmla="val 21876"/>
              <a:gd name="f93" fmla="val 3136771"/>
              <a:gd name="f94" fmla="val 12587"/>
              <a:gd name="f95" fmla="val 2814523"/>
              <a:gd name="f96" fmla="val 2492275"/>
              <a:gd name="f97" fmla="val 23989"/>
              <a:gd name="f98" fmla="val 2294402"/>
              <a:gd name="f99" fmla="val 47111"/>
              <a:gd name="f100" fmla="val 2154326"/>
              <a:gd name="f101" fmla="val 2014250"/>
              <a:gd name="f102" fmla="+- 0 0 10535"/>
              <a:gd name="f103" fmla="val 1820317"/>
              <a:gd name="f104" fmla="val 33903"/>
              <a:gd name="f105" fmla="val 1494130"/>
              <a:gd name="f106" fmla="val 1167943"/>
              <a:gd name="f107" fmla="val 2673"/>
              <a:gd name="f108" fmla="val 948432"/>
              <a:gd name="f109" fmla="val 14868"/>
              <a:gd name="f110" fmla="val 729691"/>
              <a:gd name="f111" fmla="val 510950"/>
              <a:gd name="f112" fmla="val 21708"/>
              <a:gd name="f113" fmla="val 264032"/>
              <a:gd name="f114" fmla="val 24354"/>
              <a:gd name="f115" fmla="val 189"/>
              <a:gd name="f116" fmla="val 14288"/>
              <a:gd name="f117" fmla="+- 0 0 703"/>
              <a:gd name="f118" fmla="val 3747"/>
              <a:gd name="f119" fmla="+- 0 0 -90"/>
              <a:gd name="f120" fmla="*/ f3 1 3474720"/>
              <a:gd name="f121" fmla="*/ f4 1 18288"/>
              <a:gd name="f122" fmla="+- f7 0 f5"/>
              <a:gd name="f123" fmla="+- f6 0 f5"/>
              <a:gd name="f124" fmla="*/ f119 f0 1"/>
              <a:gd name="f125" fmla="*/ f123 1 3474720"/>
              <a:gd name="f126" fmla="*/ f122 1 18288"/>
              <a:gd name="f127" fmla="*/ 0 f123 1"/>
              <a:gd name="f128" fmla="*/ 0 f122 1"/>
              <a:gd name="f129" fmla="*/ 694944 f123 1"/>
              <a:gd name="f130" fmla="*/ 1355141 f123 1"/>
              <a:gd name="f131" fmla="*/ 2015338 f123 1"/>
              <a:gd name="f132" fmla="*/ 2779776 f123 1"/>
              <a:gd name="f133" fmla="*/ 3474720 f123 1"/>
              <a:gd name="f134" fmla="*/ 18288 f122 1"/>
              <a:gd name="f135" fmla="*/ 2189074 f123 1"/>
              <a:gd name="f136" fmla="*/ 1528877 f123 1"/>
              <a:gd name="f137" fmla="*/ 868680 f123 1"/>
              <a:gd name="f138" fmla="*/ f124 1 f2"/>
              <a:gd name="f139" fmla="*/ f127 1 3474720"/>
              <a:gd name="f140" fmla="*/ f128 1 18288"/>
              <a:gd name="f141" fmla="*/ f129 1 3474720"/>
              <a:gd name="f142" fmla="*/ f130 1 3474720"/>
              <a:gd name="f143" fmla="*/ f131 1 3474720"/>
              <a:gd name="f144" fmla="*/ f132 1 3474720"/>
              <a:gd name="f145" fmla="*/ f133 1 3474720"/>
              <a:gd name="f146" fmla="*/ f134 1 18288"/>
              <a:gd name="f147" fmla="*/ f135 1 3474720"/>
              <a:gd name="f148" fmla="*/ f136 1 3474720"/>
              <a:gd name="f149" fmla="*/ f137 1 3474720"/>
              <a:gd name="f150" fmla="*/ f5 1 f125"/>
              <a:gd name="f151" fmla="*/ f6 1 f125"/>
              <a:gd name="f152" fmla="*/ f5 1 f126"/>
              <a:gd name="f153" fmla="*/ f7 1 f126"/>
              <a:gd name="f154" fmla="+- f138 0 f1"/>
              <a:gd name="f155" fmla="*/ f139 1 f125"/>
              <a:gd name="f156" fmla="*/ f140 1 f126"/>
              <a:gd name="f157" fmla="*/ f141 1 f125"/>
              <a:gd name="f158" fmla="*/ f142 1 f125"/>
              <a:gd name="f159" fmla="*/ f143 1 f125"/>
              <a:gd name="f160" fmla="*/ f144 1 f125"/>
              <a:gd name="f161" fmla="*/ f145 1 f125"/>
              <a:gd name="f162" fmla="*/ f146 1 f126"/>
              <a:gd name="f163" fmla="*/ f147 1 f125"/>
              <a:gd name="f164" fmla="*/ f148 1 f125"/>
              <a:gd name="f165" fmla="*/ f149 1 f125"/>
              <a:gd name="f166" fmla="*/ f150 f120 1"/>
              <a:gd name="f167" fmla="*/ f151 f120 1"/>
              <a:gd name="f168" fmla="*/ f153 f121 1"/>
              <a:gd name="f169" fmla="*/ f152 f121 1"/>
              <a:gd name="f170" fmla="*/ f155 f120 1"/>
              <a:gd name="f171" fmla="*/ f156 f121 1"/>
              <a:gd name="f172" fmla="*/ f157 f120 1"/>
              <a:gd name="f173" fmla="*/ f158 f120 1"/>
              <a:gd name="f174" fmla="*/ f159 f120 1"/>
              <a:gd name="f175" fmla="*/ f160 f120 1"/>
              <a:gd name="f176" fmla="*/ f161 f120 1"/>
              <a:gd name="f177" fmla="*/ f162 f121 1"/>
              <a:gd name="f178" fmla="*/ f163 f120 1"/>
              <a:gd name="f179" fmla="*/ f164 f120 1"/>
              <a:gd name="f180" fmla="*/ f165 f1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54">
                <a:pos x="f170" y="f171"/>
              </a:cxn>
              <a:cxn ang="f154">
                <a:pos x="f172" y="f171"/>
              </a:cxn>
              <a:cxn ang="f154">
                <a:pos x="f173" y="f171"/>
              </a:cxn>
              <a:cxn ang="f154">
                <a:pos x="f174" y="f171"/>
              </a:cxn>
              <a:cxn ang="f154">
                <a:pos x="f175" y="f171"/>
              </a:cxn>
              <a:cxn ang="f154">
                <a:pos x="f176" y="f171"/>
              </a:cxn>
              <a:cxn ang="f154">
                <a:pos x="f176" y="f177"/>
              </a:cxn>
              <a:cxn ang="f154">
                <a:pos x="f175" y="f177"/>
              </a:cxn>
              <a:cxn ang="f154">
                <a:pos x="f178" y="f177"/>
              </a:cxn>
              <a:cxn ang="f154">
                <a:pos x="f179" y="f177"/>
              </a:cxn>
              <a:cxn ang="f154">
                <a:pos x="f180" y="f177"/>
              </a:cxn>
              <a:cxn ang="f154">
                <a:pos x="f170" y="f177"/>
              </a:cxn>
              <a:cxn ang="f154">
                <a:pos x="f170" y="f171"/>
              </a:cxn>
            </a:cxnLst>
            <a:rect l="f166" t="f169" r="f167" b="f168"/>
            <a:pathLst>
              <a:path w="3474720" h="18288" fill="none">
                <a:moveTo>
                  <a:pt x="f5" y="f5"/>
                </a:moveTo>
                <a:cubicBezTo>
                  <a:pt x="f8" y="f9"/>
                  <a:pt x="f10" y="f11"/>
                  <a:pt x="f12" y="f5"/>
                </a:cubicBezTo>
                <a:cubicBezTo>
                  <a:pt x="f13" y="f14"/>
                  <a:pt x="f15" y="f16"/>
                  <a:pt x="f17" y="f5"/>
                </a:cubicBezTo>
                <a:cubicBezTo>
                  <a:pt x="f18" y="f19"/>
                  <a:pt x="f20" y="f21"/>
                  <a:pt x="f22" y="f5"/>
                </a:cubicBezTo>
                <a:cubicBezTo>
                  <a:pt x="f23" y="f24"/>
                  <a:pt x="f25" y="f26"/>
                  <a:pt x="f27" y="f5"/>
                </a:cubicBezTo>
                <a:cubicBezTo>
                  <a:pt x="f28" y="f29"/>
                  <a:pt x="f30" y="f31"/>
                  <a:pt x="f6" y="f5"/>
                </a:cubicBezTo>
                <a:cubicBezTo>
                  <a:pt x="f32" y="f33"/>
                  <a:pt x="f34" y="f35"/>
                  <a:pt x="f6" y="f7"/>
                </a:cubicBezTo>
                <a:cubicBezTo>
                  <a:pt x="f36" y="f37"/>
                  <a:pt x="f38" y="f39"/>
                  <a:pt x="f27" y="f7"/>
                </a:cubicBezTo>
                <a:cubicBezTo>
                  <a:pt x="f40" y="f41"/>
                  <a:pt x="f42" y="f43"/>
                  <a:pt x="f44" y="f7"/>
                </a:cubicBezTo>
                <a:cubicBezTo>
                  <a:pt x="f45" y="f46"/>
                  <a:pt x="f47" y="f48"/>
                  <a:pt x="f49" y="f7"/>
                </a:cubicBezTo>
                <a:cubicBezTo>
                  <a:pt x="f50" y="f51"/>
                  <a:pt x="f52" y="f53"/>
                  <a:pt x="f54" y="f7"/>
                </a:cubicBezTo>
                <a:cubicBezTo>
                  <a:pt x="f55" y="f56"/>
                  <a:pt x="f57" y="f58"/>
                  <a:pt x="f5" y="f7"/>
                </a:cubicBezTo>
                <a:cubicBezTo>
                  <a:pt x="f59" y="f60"/>
                  <a:pt x="f61" y="f62"/>
                  <a:pt x="f5" y="f5"/>
                </a:cubicBezTo>
                <a:close/>
              </a:path>
              <a:path w="3474720" h="18288" stroke="0">
                <a:moveTo>
                  <a:pt x="f5" y="f5"/>
                </a:moveTo>
                <a:cubicBezTo>
                  <a:pt x="f63" y="f64"/>
                  <a:pt x="f65" y="f66"/>
                  <a:pt x="f67" y="f5"/>
                </a:cubicBezTo>
                <a:cubicBezTo>
                  <a:pt x="f68" y="f69"/>
                  <a:pt x="f70" y="f71"/>
                  <a:pt x="f72" y="f5"/>
                </a:cubicBezTo>
                <a:cubicBezTo>
                  <a:pt x="f73" y="f74"/>
                  <a:pt x="f75" y="f76"/>
                  <a:pt x="f77" y="f5"/>
                </a:cubicBezTo>
                <a:cubicBezTo>
                  <a:pt x="f78" y="f79"/>
                  <a:pt x="f80" y="f81"/>
                  <a:pt x="f82" y="f5"/>
                </a:cubicBezTo>
                <a:cubicBezTo>
                  <a:pt x="f83" y="f84"/>
                  <a:pt x="f85" y="f86"/>
                  <a:pt x="f6" y="f5"/>
                </a:cubicBezTo>
                <a:cubicBezTo>
                  <a:pt x="f87" y="f88"/>
                  <a:pt x="f89" y="f90"/>
                  <a:pt x="f6" y="f7"/>
                </a:cubicBezTo>
                <a:cubicBezTo>
                  <a:pt x="f91" y="f92"/>
                  <a:pt x="f93" y="f94"/>
                  <a:pt x="f95" y="f7"/>
                </a:cubicBezTo>
                <a:cubicBezTo>
                  <a:pt x="f96" y="f97"/>
                  <a:pt x="f98" y="f99"/>
                  <a:pt x="f100" y="f7"/>
                </a:cubicBezTo>
                <a:cubicBezTo>
                  <a:pt x="f101" y="f102"/>
                  <a:pt x="f103" y="f104"/>
                  <a:pt x="f105" y="f7"/>
                </a:cubicBezTo>
                <a:cubicBezTo>
                  <a:pt x="f106" y="f107"/>
                  <a:pt x="f108" y="f109"/>
                  <a:pt x="f110" y="f7"/>
                </a:cubicBezTo>
                <a:cubicBezTo>
                  <a:pt x="f111" y="f112"/>
                  <a:pt x="f113" y="f114"/>
                  <a:pt x="f5" y="f7"/>
                </a:cubicBezTo>
                <a:cubicBezTo>
                  <a:pt x="f115" y="f116"/>
                  <a:pt x="f117" y="f118"/>
                  <a:pt x="f5" y="f5"/>
                </a:cubicBezTo>
                <a:close/>
              </a:path>
            </a:pathLst>
          </a:custGeom>
          <a:solidFill>
            <a:srgbClr val="629DD1"/>
          </a:solidFill>
          <a:ln w="44448" cap="rnd">
            <a:solidFill>
              <a:srgbClr val="629DD1"/>
            </a:solidFill>
            <a:prstDash val="solid"/>
            <a:round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1" name="Gráfico 10" descr="Diana contorno">
            <a:extLst>
              <a:ext uri="{FF2B5EF4-FFF2-40B4-BE49-F238E27FC236}">
                <a16:creationId xmlns:a16="http://schemas.microsoft.com/office/drawing/2014/main" id="{C04ACE43-106D-1048-7619-FB2D8C6E3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828716" y="2402838"/>
            <a:ext cx="1832415" cy="18324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9FAF677D-BED5-7F76-DDC8-ABFC4EAC949F}"/>
              </a:ext>
            </a:extLst>
          </p:cNvPr>
          <p:cNvSpPr txBox="1"/>
          <p:nvPr/>
        </p:nvSpPr>
        <p:spPr>
          <a:xfrm>
            <a:off x="2645203" y="4106463"/>
            <a:ext cx="219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Resultados no 100% precisos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224232D-1DD0-B7C3-45DD-0E47198B6B76}"/>
              </a:ext>
            </a:extLst>
          </p:cNvPr>
          <p:cNvSpPr txBox="1"/>
          <p:nvPr/>
        </p:nvSpPr>
        <p:spPr>
          <a:xfrm>
            <a:off x="6385148" y="4106463"/>
            <a:ext cx="2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002060"/>
                </a:solidFill>
              </a:rPr>
              <a:t>Disponibilidad limitada de servicios y destinos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21C25C64-DFC5-B1FB-D392-E6A91CFA1FE1}"/>
              </a:ext>
            </a:extLst>
          </p:cNvPr>
          <p:cNvPicPr/>
          <p:nvPr/>
        </p:nvPicPr>
        <p:blipFill rotWithShape="1">
          <a:blip r:embed="rId4"/>
          <a:srcRect t="26124"/>
          <a:stretch/>
        </p:blipFill>
        <p:spPr>
          <a:xfrm>
            <a:off x="10878074" y="0"/>
            <a:ext cx="1288123" cy="186263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91BCDA5B-C9CF-C251-CCA1-FB0D377DD3E5}"/>
              </a:ext>
            </a:extLst>
          </p:cNvPr>
          <p:cNvPicPr/>
          <p:nvPr/>
        </p:nvPicPr>
        <p:blipFill rotWithShape="1">
          <a:blip r:embed="rId5"/>
          <a:srcRect t="24483"/>
          <a:stretch/>
        </p:blipFill>
        <p:spPr>
          <a:xfrm>
            <a:off x="4343834" y="0"/>
            <a:ext cx="2419273" cy="128729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48DA0D16-5642-E984-3645-8B2494E0AD0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-208592" y="5681897"/>
            <a:ext cx="1713550" cy="812751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A69FA188-5859-BF7A-8D7D-B5A96C6A805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562524" y="607135"/>
            <a:ext cx="774700" cy="838200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045C2CEB-8B0B-A29E-F145-062CD6CDF3FE}"/>
              </a:ext>
            </a:extLst>
          </p:cNvPr>
          <p:cNvGrpSpPr/>
          <p:nvPr/>
        </p:nvGrpSpPr>
        <p:grpSpPr>
          <a:xfrm>
            <a:off x="6958325" y="2356654"/>
            <a:ext cx="1832415" cy="1832415"/>
            <a:chOff x="8686827" y="3838212"/>
            <a:chExt cx="1832415" cy="1832415"/>
          </a:xfrm>
          <a:solidFill>
            <a:srgbClr val="002060"/>
          </a:solidFill>
        </p:grpSpPr>
        <p:pic>
          <p:nvPicPr>
            <p:cNvPr id="9" name="Gráfico 8" descr="Infinito contorno">
              <a:extLst>
                <a:ext uri="{FF2B5EF4-FFF2-40B4-BE49-F238E27FC236}">
                  <a16:creationId xmlns:a16="http://schemas.microsoft.com/office/drawing/2014/main" id="{09040BF2-52BD-733D-A94F-AA236C8EF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686827" y="3838212"/>
              <a:ext cx="1832415" cy="183241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99588250-7C68-F58F-D7B5-0B84164B4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080" y="4234180"/>
              <a:ext cx="970280" cy="1107440"/>
            </a:xfrm>
            <a:prstGeom prst="line">
              <a:avLst/>
            </a:prstGeom>
            <a:grpFill/>
            <a:ln w="28575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5257DE6-ACCB-3927-F88E-11DF95FBA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1203" y="4213811"/>
              <a:ext cx="970280" cy="1107440"/>
            </a:xfrm>
            <a:prstGeom prst="lin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42138DC-4968-AAF3-790B-5AB3B93B4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6500" y="4079788"/>
              <a:ext cx="1142860" cy="1304416"/>
            </a:xfrm>
            <a:prstGeom prst="line">
              <a:avLst/>
            </a:prstGeom>
            <a:grpFill/>
            <a:ln w="28575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81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ackground">
            <a:extLst>
              <a:ext uri="{FF2B5EF4-FFF2-40B4-BE49-F238E27FC236}">
                <a16:creationId xmlns:a16="http://schemas.microsoft.com/office/drawing/2014/main" id="{952BF9BA-4A2D-8F96-6C26-6A2D8D6D622F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206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7F8F708D-7CD5-8334-DB42-EFA5DD2AD77C}"/>
              </a:ext>
            </a:extLst>
          </p:cNvPr>
          <p:cNvSpPr>
            <a:spLocks noMove="1" noResize="1"/>
          </p:cNvSpPr>
          <p:nvPr/>
        </p:nvSpPr>
        <p:spPr>
          <a:xfrm>
            <a:off x="4736710" y="0"/>
            <a:ext cx="7455295" cy="6858000"/>
          </a:xfrm>
          <a:prstGeom prst="rect">
            <a:avLst/>
          </a:prstGeom>
          <a:solidFill>
            <a:srgbClr val="4A66AC"/>
          </a:solidFill>
          <a:ln cap="flat">
            <a:noFill/>
            <a:prstDash val="solid"/>
          </a:ln>
          <a:effectLst>
            <a:outerShdw dist="228601" dir="7979996" algn="tl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3DF72263-37ED-F9E0-8FC7-935D7385D644}"/>
              </a:ext>
            </a:extLst>
          </p:cNvPr>
          <p:cNvSpPr txBox="1"/>
          <p:nvPr/>
        </p:nvSpPr>
        <p:spPr>
          <a:xfrm>
            <a:off x="6096003" y="3896660"/>
            <a:ext cx="6096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1800" b="1" i="0" u="none" strike="noStrike" kern="1200" cap="none" spc="0" baseline="0">
                <a:solidFill>
                  <a:srgbClr val="000000"/>
                </a:solidFill>
                <a:uFillTx/>
                <a:latin typeface="Times" pitchFamily="18"/>
                <a:ea typeface="Times New Roman" pitchFamily="18"/>
                <a:cs typeface="Times New Roman" pitchFamily="18"/>
              </a:rPr>
              <a:t> </a:t>
            </a:r>
            <a:endParaRPr lang="es-CO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5" name="CuadroTexto 6">
            <a:extLst>
              <a:ext uri="{FF2B5EF4-FFF2-40B4-BE49-F238E27FC236}">
                <a16:creationId xmlns:a16="http://schemas.microsoft.com/office/drawing/2014/main" id="{1A1BFE78-E7B1-7E6B-7713-7ECA7087E91A}"/>
              </a:ext>
            </a:extLst>
          </p:cNvPr>
          <p:cNvGrpSpPr/>
          <p:nvPr/>
        </p:nvGrpSpPr>
        <p:grpSpPr>
          <a:xfrm>
            <a:off x="6093805" y="677899"/>
            <a:ext cx="5392988" cy="5399889"/>
            <a:chOff x="6093805" y="677899"/>
            <a:chExt cx="5392988" cy="5399889"/>
          </a:xfrm>
        </p:grpSpPr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6243E4E9-9E03-6E77-BD9E-C78B28CA0857}"/>
                </a:ext>
              </a:extLst>
            </p:cNvPr>
            <p:cNvSpPr/>
            <p:nvPr/>
          </p:nvSpPr>
          <p:spPr>
            <a:xfrm>
              <a:off x="6098197" y="677899"/>
              <a:ext cx="5388595" cy="113634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216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002060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CO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829D1F2C-0BE6-4A17-D8DB-56F552F835CA}"/>
                </a:ext>
              </a:extLst>
            </p:cNvPr>
            <p:cNvSpPr/>
            <p:nvPr/>
          </p:nvSpPr>
          <p:spPr>
            <a:xfrm>
              <a:off x="6093805" y="680149"/>
              <a:ext cx="5392988" cy="11363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76114"/>
                <a:gd name="f7" fmla="val 1136346"/>
                <a:gd name="f8" fmla="+- 0 0 -90"/>
                <a:gd name="f9" fmla="*/ f3 1 4076114"/>
                <a:gd name="f10" fmla="*/ f4 1 1136346"/>
                <a:gd name="f11" fmla="+- f7 0 f5"/>
                <a:gd name="f12" fmla="+- f6 0 f5"/>
                <a:gd name="f13" fmla="*/ f8 f0 1"/>
                <a:gd name="f14" fmla="*/ f12 1 4076114"/>
                <a:gd name="f15" fmla="*/ f11 1 1136346"/>
                <a:gd name="f16" fmla="*/ 0 f12 1"/>
                <a:gd name="f17" fmla="*/ 0 f11 1"/>
                <a:gd name="f18" fmla="*/ 4076114 f12 1"/>
                <a:gd name="f19" fmla="*/ 1136346 f11 1"/>
                <a:gd name="f20" fmla="*/ f13 1 f2"/>
                <a:gd name="f21" fmla="*/ f16 1 4076114"/>
                <a:gd name="f22" fmla="*/ f17 1 1136346"/>
                <a:gd name="f23" fmla="*/ f18 1 4076114"/>
                <a:gd name="f24" fmla="*/ f19 1 1136346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4076114" h="1136346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20261" tIns="120261" rIns="120261" bIns="120261" anchor="ctr" anchorCtr="0" compatLnSpc="1">
              <a:noAutofit/>
            </a:bodyPr>
            <a:lstStyle/>
            <a:p>
              <a:pPr marL="0" marR="0" lvl="0" indent="0" algn="l" defTabSz="8001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CO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Desarrollar una plataforma impulsada por IA  que recomiende paquetes de viaje según las preferencias del usuario.</a:t>
              </a: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14A23D3D-42D3-406A-77CC-5768F951E3A4}"/>
                </a:ext>
              </a:extLst>
            </p:cNvPr>
            <p:cNvSpPr/>
            <p:nvPr/>
          </p:nvSpPr>
          <p:spPr>
            <a:xfrm>
              <a:off x="6098197" y="2100577"/>
              <a:ext cx="5388595" cy="113634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216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629DD1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CO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62FE47B-D3CA-A3CE-6316-AB4CAD1B37D4}"/>
                </a:ext>
              </a:extLst>
            </p:cNvPr>
            <p:cNvSpPr/>
            <p:nvPr/>
          </p:nvSpPr>
          <p:spPr>
            <a:xfrm>
              <a:off x="6096001" y="2100577"/>
              <a:ext cx="5390792" cy="11363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76114"/>
                <a:gd name="f7" fmla="val 1136346"/>
                <a:gd name="f8" fmla="+- 0 0 -90"/>
                <a:gd name="f9" fmla="*/ f3 1 4076114"/>
                <a:gd name="f10" fmla="*/ f4 1 1136346"/>
                <a:gd name="f11" fmla="+- f7 0 f5"/>
                <a:gd name="f12" fmla="+- f6 0 f5"/>
                <a:gd name="f13" fmla="*/ f8 f0 1"/>
                <a:gd name="f14" fmla="*/ f12 1 4076114"/>
                <a:gd name="f15" fmla="*/ f11 1 1136346"/>
                <a:gd name="f16" fmla="*/ 0 f12 1"/>
                <a:gd name="f17" fmla="*/ 0 f11 1"/>
                <a:gd name="f18" fmla="*/ 4076114 f12 1"/>
                <a:gd name="f19" fmla="*/ 1136346 f11 1"/>
                <a:gd name="f20" fmla="*/ f13 1 f2"/>
                <a:gd name="f21" fmla="*/ f16 1 4076114"/>
                <a:gd name="f22" fmla="*/ f17 1 1136346"/>
                <a:gd name="f23" fmla="*/ f18 1 4076114"/>
                <a:gd name="f24" fmla="*/ f19 1 1136346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4076114" h="1136346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20261" tIns="120261" rIns="120261" bIns="120261" anchor="ctr" anchorCtr="0" compatLnSpc="1">
              <a:noAutofit/>
            </a:bodyPr>
            <a:lstStyle/>
            <a:p>
              <a:pPr marL="0" marR="0" lvl="0" indent="0" algn="l" defTabSz="8001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8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Diseñar e implementar una interfaz fácil de usar para capturar preferencias de viaje.</a:t>
              </a: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039D698A-292F-31B0-34F1-76460A035068}"/>
                </a:ext>
              </a:extLst>
            </p:cNvPr>
            <p:cNvSpPr/>
            <p:nvPr/>
          </p:nvSpPr>
          <p:spPr>
            <a:xfrm>
              <a:off x="6098197" y="3521016"/>
              <a:ext cx="5388595" cy="113634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216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629DD1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CO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5491BF90-DD4F-D836-F245-A9BE9F86B629}"/>
                </a:ext>
              </a:extLst>
            </p:cNvPr>
            <p:cNvSpPr/>
            <p:nvPr/>
          </p:nvSpPr>
          <p:spPr>
            <a:xfrm>
              <a:off x="6096001" y="3521016"/>
              <a:ext cx="5390792" cy="11363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76114"/>
                <a:gd name="f7" fmla="val 1136346"/>
                <a:gd name="f8" fmla="+- 0 0 -90"/>
                <a:gd name="f9" fmla="*/ f3 1 4076114"/>
                <a:gd name="f10" fmla="*/ f4 1 1136346"/>
                <a:gd name="f11" fmla="+- f7 0 f5"/>
                <a:gd name="f12" fmla="+- f6 0 f5"/>
                <a:gd name="f13" fmla="*/ f8 f0 1"/>
                <a:gd name="f14" fmla="*/ f12 1 4076114"/>
                <a:gd name="f15" fmla="*/ f11 1 1136346"/>
                <a:gd name="f16" fmla="*/ 0 f12 1"/>
                <a:gd name="f17" fmla="*/ 0 f11 1"/>
                <a:gd name="f18" fmla="*/ 4076114 f12 1"/>
                <a:gd name="f19" fmla="*/ 1136346 f11 1"/>
                <a:gd name="f20" fmla="*/ f13 1 f2"/>
                <a:gd name="f21" fmla="*/ f16 1 4076114"/>
                <a:gd name="f22" fmla="*/ f17 1 1136346"/>
                <a:gd name="f23" fmla="*/ f18 1 4076114"/>
                <a:gd name="f24" fmla="*/ f19 1 1136346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4076114" h="1136346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20261" tIns="120261" rIns="120261" bIns="120261" anchor="ctr" anchorCtr="0" compatLnSpc="1">
              <a:noAutofit/>
            </a:bodyPr>
            <a:lstStyle/>
            <a:p>
              <a:pPr marL="0" marR="0" lvl="0" indent="0" algn="l" defTabSz="8001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CO" sz="1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Integrar algoritmos de IA que analicen datos de usuarios y generen recomendaciones </a:t>
              </a: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608B8C9-BBB0-AC90-8727-D2602916E4EF}"/>
                </a:ext>
              </a:extLst>
            </p:cNvPr>
            <p:cNvSpPr/>
            <p:nvPr/>
          </p:nvSpPr>
          <p:spPr>
            <a:xfrm>
              <a:off x="6098197" y="4941445"/>
              <a:ext cx="5388595" cy="113634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216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629DD1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CO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96160B25-E4F8-7D62-4C2A-7BC704E8361B}"/>
                </a:ext>
              </a:extLst>
            </p:cNvPr>
            <p:cNvSpPr/>
            <p:nvPr/>
          </p:nvSpPr>
          <p:spPr>
            <a:xfrm>
              <a:off x="6093805" y="4941445"/>
              <a:ext cx="5392987" cy="11363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076114"/>
                <a:gd name="f7" fmla="val 1136346"/>
                <a:gd name="f8" fmla="+- 0 0 -90"/>
                <a:gd name="f9" fmla="*/ f3 1 4076114"/>
                <a:gd name="f10" fmla="*/ f4 1 1136346"/>
                <a:gd name="f11" fmla="+- f7 0 f5"/>
                <a:gd name="f12" fmla="+- f6 0 f5"/>
                <a:gd name="f13" fmla="*/ f8 f0 1"/>
                <a:gd name="f14" fmla="*/ f12 1 4076114"/>
                <a:gd name="f15" fmla="*/ f11 1 1136346"/>
                <a:gd name="f16" fmla="*/ 0 f12 1"/>
                <a:gd name="f17" fmla="*/ 0 f11 1"/>
                <a:gd name="f18" fmla="*/ 4076114 f12 1"/>
                <a:gd name="f19" fmla="*/ 1136346 f11 1"/>
                <a:gd name="f20" fmla="*/ f13 1 f2"/>
                <a:gd name="f21" fmla="*/ f16 1 4076114"/>
                <a:gd name="f22" fmla="*/ f17 1 1136346"/>
                <a:gd name="f23" fmla="*/ f18 1 4076114"/>
                <a:gd name="f24" fmla="*/ f19 1 1136346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4076114" h="1136346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20261" tIns="120261" rIns="120261" bIns="120261" anchor="ctr" anchorCtr="0" compatLnSpc="1">
              <a:noAutofit/>
            </a:bodyPr>
            <a:lstStyle/>
            <a:p>
              <a:pPr marL="0" marR="0" lvl="0" indent="0" algn="l" defTabSz="8001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CO" sz="1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Conectar con </a:t>
              </a:r>
              <a:r>
                <a:rPr lang="es-CO" sz="1800" b="1" i="0" u="none" strike="noStrike" kern="1200" cap="none" spc="0" baseline="0" err="1">
                  <a:solidFill>
                    <a:srgbClr val="FFFFFF"/>
                  </a:solidFill>
                  <a:uFillTx/>
                  <a:latin typeface="Calibri"/>
                </a:rPr>
                <a:t>APIs</a:t>
              </a:r>
              <a:r>
                <a:rPr lang="es-CO" sz="1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 externas para enriquecer los datos de los paquetes de viaje.</a:t>
              </a: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8" name="CuadroTexto 19">
            <a:extLst>
              <a:ext uri="{FF2B5EF4-FFF2-40B4-BE49-F238E27FC236}">
                <a16:creationId xmlns:a16="http://schemas.microsoft.com/office/drawing/2014/main" id="{723BC836-0FD0-E499-0F16-84660F7F29A6}"/>
              </a:ext>
            </a:extLst>
          </p:cNvPr>
          <p:cNvSpPr txBox="1"/>
          <p:nvPr/>
        </p:nvSpPr>
        <p:spPr>
          <a:xfrm>
            <a:off x="750603" y="1016556"/>
            <a:ext cx="348690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36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Objetivo general </a:t>
            </a:r>
          </a:p>
        </p:txBody>
      </p:sp>
      <p:sp>
        <p:nvSpPr>
          <p:cNvPr id="19" name="CuadroTexto 20">
            <a:extLst>
              <a:ext uri="{FF2B5EF4-FFF2-40B4-BE49-F238E27FC236}">
                <a16:creationId xmlns:a16="http://schemas.microsoft.com/office/drawing/2014/main" id="{F308BDBF-4C0E-48A2-2B90-41B87A0864FF}"/>
              </a:ext>
            </a:extLst>
          </p:cNvPr>
          <p:cNvSpPr txBox="1"/>
          <p:nvPr/>
        </p:nvSpPr>
        <p:spPr>
          <a:xfrm>
            <a:off x="330006" y="3788990"/>
            <a:ext cx="428999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CO" sz="3600" b="0" i="0" u="none" strike="noStrike" kern="1200" cap="none" spc="0" baseline="0">
                <a:solidFill>
                  <a:srgbClr val="FFFFFF"/>
                </a:solidFill>
                <a:uFillTx/>
                <a:latin typeface="Impact"/>
              </a:rPr>
              <a:t>Objetivos específicos</a:t>
            </a:r>
          </a:p>
        </p:txBody>
      </p:sp>
      <p:sp>
        <p:nvSpPr>
          <p:cNvPr id="20" name="Llaves 111">
            <a:extLst>
              <a:ext uri="{FF2B5EF4-FFF2-40B4-BE49-F238E27FC236}">
                <a16:creationId xmlns:a16="http://schemas.microsoft.com/office/drawing/2014/main" id="{FC279F70-AA21-ABF0-3BBD-DEC92E578725}"/>
              </a:ext>
            </a:extLst>
          </p:cNvPr>
          <p:cNvSpPr/>
          <p:nvPr/>
        </p:nvSpPr>
        <p:spPr>
          <a:xfrm>
            <a:off x="5222238" y="674260"/>
            <a:ext cx="6720565" cy="1173248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+- 0 0 5400000"/>
              <a:gd name="f8" fmla="val 8333"/>
              <a:gd name="f9" fmla="abs f3"/>
              <a:gd name="f10" fmla="abs f4"/>
              <a:gd name="f11" fmla="abs f5"/>
              <a:gd name="f12" fmla="?: f9 f3 1"/>
              <a:gd name="f13" fmla="?: f10 f4 1"/>
              <a:gd name="f14" fmla="?: f11 f5 1"/>
              <a:gd name="f15" fmla="*/ f12 1 21600"/>
              <a:gd name="f16" fmla="*/ f13 1 21600"/>
              <a:gd name="f17" fmla="*/ 21600 f12 1"/>
              <a:gd name="f18" fmla="*/ 21600 f13 1"/>
              <a:gd name="f19" fmla="min f16 f15"/>
              <a:gd name="f20" fmla="*/ f17 1 f14"/>
              <a:gd name="f21" fmla="*/ f18 1 f14"/>
              <a:gd name="f22" fmla="val f20"/>
              <a:gd name="f23" fmla="val f21"/>
              <a:gd name="f24" fmla="*/ f6 f19 1"/>
              <a:gd name="f25" fmla="+- f23 0 f6"/>
              <a:gd name="f26" fmla="+- f22 0 f6"/>
              <a:gd name="f27" fmla="*/ f23 f19 1"/>
              <a:gd name="f28" fmla="*/ f25 1 2"/>
              <a:gd name="f29" fmla="min f26 f25"/>
              <a:gd name="f30" fmla="+- f6 f28 0"/>
              <a:gd name="f31" fmla="*/ f29 f8 1"/>
              <a:gd name="f32" fmla="*/ f31 1 100000"/>
              <a:gd name="f33" fmla="*/ f31 1 50000"/>
              <a:gd name="f34" fmla="+- f22 0 f33"/>
              <a:gd name="f35" fmla="+- f22 0 f32"/>
              <a:gd name="f36" fmla="+- f30 0 f32"/>
              <a:gd name="f37" fmla="+- f30 f32 0"/>
              <a:gd name="f38" fmla="+- f23 0 f32"/>
              <a:gd name="f39" fmla="*/ f32 29289 1"/>
              <a:gd name="f40" fmla="*/ f33 f19 1"/>
              <a:gd name="f41" fmla="*/ f32 f19 1"/>
              <a:gd name="f42" fmla="*/ f39 1 100000"/>
              <a:gd name="f43" fmla="*/ f37 f19 1"/>
              <a:gd name="f44" fmla="*/ f34 f19 1"/>
              <a:gd name="f45" fmla="*/ f35 f19 1"/>
              <a:gd name="f46" fmla="*/ f36 f19 1"/>
              <a:gd name="f47" fmla="*/ f38 f19 1"/>
              <a:gd name="f48" fmla="+- f32 f42 0"/>
              <a:gd name="f49" fmla="+- f23 0 f42"/>
              <a:gd name="f50" fmla="+- f22 0 f48"/>
              <a:gd name="f51" fmla="*/ f48 f19 1"/>
              <a:gd name="f52" fmla="*/ f49 f19 1"/>
              <a:gd name="f53" fmla="*/ f50 f1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1" r="f53" b="f52"/>
            <a:pathLst>
              <a:path stroke="0">
                <a:moveTo>
                  <a:pt x="f40" y="f27"/>
                </a:moveTo>
                <a:arcTo wR="f41" hR="f41" stAng="f1" swAng="f1"/>
                <a:lnTo>
                  <a:pt x="f41" y="f43"/>
                </a:lnTo>
                <a:arcTo wR="f41" hR="f41" stAng="f6" swAng="f7"/>
                <a:arcTo wR="f41" hR="f41" stAng="f1" swAng="f7"/>
                <a:lnTo>
                  <a:pt x="f41" y="f41"/>
                </a:lnTo>
                <a:arcTo wR="f41" hR="f41" stAng="f0" swAng="f1"/>
                <a:lnTo>
                  <a:pt x="f44" y="f24"/>
                </a:lnTo>
                <a:arcTo wR="f41" hR="f41" stAng="f2" swAng="f1"/>
                <a:lnTo>
                  <a:pt x="f45" y="f46"/>
                </a:lnTo>
                <a:arcTo wR="f41" hR="f41" stAng="f0" swAng="f7"/>
                <a:arcTo wR="f41" hR="f41" stAng="f2" swAng="f7"/>
                <a:lnTo>
                  <a:pt x="f45" y="f47"/>
                </a:lnTo>
                <a:arcTo wR="f41" hR="f41" stAng="f6" swAng="f1"/>
                <a:close/>
              </a:path>
              <a:path fill="none">
                <a:moveTo>
                  <a:pt x="f40" y="f27"/>
                </a:moveTo>
                <a:arcTo wR="f41" hR="f41" stAng="f1" swAng="f1"/>
                <a:lnTo>
                  <a:pt x="f41" y="f43"/>
                </a:lnTo>
                <a:arcTo wR="f41" hR="f41" stAng="f6" swAng="f7"/>
                <a:arcTo wR="f41" hR="f41" stAng="f1" swAng="f7"/>
                <a:lnTo>
                  <a:pt x="f41" y="f41"/>
                </a:lnTo>
                <a:arcTo wR="f41" hR="f41" stAng="f0" swAng="f1"/>
                <a:moveTo>
                  <a:pt x="f44" y="f24"/>
                </a:moveTo>
                <a:arcTo wR="f41" hR="f41" stAng="f2" swAng="f1"/>
                <a:lnTo>
                  <a:pt x="f45" y="f46"/>
                </a:lnTo>
                <a:arcTo wR="f41" hR="f41" stAng="f0" swAng="f7"/>
                <a:arcTo wR="f41" hR="f41" stAng="f2" swAng="f7"/>
                <a:lnTo>
                  <a:pt x="f45" y="f47"/>
                </a:lnTo>
                <a:arcTo wR="f41" hR="f41" stAng="f6" swAng="f1"/>
              </a:path>
            </a:pathLst>
          </a:custGeom>
          <a:noFill/>
          <a:ln w="57150" cap="flat">
            <a:solidFill>
              <a:srgbClr val="072C6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Llaves 164">
            <a:extLst>
              <a:ext uri="{FF2B5EF4-FFF2-40B4-BE49-F238E27FC236}">
                <a16:creationId xmlns:a16="http://schemas.microsoft.com/office/drawing/2014/main" id="{47E6225A-09EB-4A8E-F2C5-1EBAA53E69C4}"/>
              </a:ext>
            </a:extLst>
          </p:cNvPr>
          <p:cNvSpPr/>
          <p:nvPr/>
        </p:nvSpPr>
        <p:spPr>
          <a:xfrm>
            <a:off x="5294046" y="2005343"/>
            <a:ext cx="6841668" cy="4517081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+- 0 0 5400000"/>
              <a:gd name="f8" fmla="val 8333"/>
              <a:gd name="f9" fmla="abs f3"/>
              <a:gd name="f10" fmla="abs f4"/>
              <a:gd name="f11" fmla="abs f5"/>
              <a:gd name="f12" fmla="?: f9 f3 1"/>
              <a:gd name="f13" fmla="?: f10 f4 1"/>
              <a:gd name="f14" fmla="?: f11 f5 1"/>
              <a:gd name="f15" fmla="*/ f12 1 21600"/>
              <a:gd name="f16" fmla="*/ f13 1 21600"/>
              <a:gd name="f17" fmla="*/ 21600 f12 1"/>
              <a:gd name="f18" fmla="*/ 21600 f13 1"/>
              <a:gd name="f19" fmla="min f16 f15"/>
              <a:gd name="f20" fmla="*/ f17 1 f14"/>
              <a:gd name="f21" fmla="*/ f18 1 f14"/>
              <a:gd name="f22" fmla="val f20"/>
              <a:gd name="f23" fmla="val f21"/>
              <a:gd name="f24" fmla="*/ f6 f19 1"/>
              <a:gd name="f25" fmla="+- f23 0 f6"/>
              <a:gd name="f26" fmla="+- f22 0 f6"/>
              <a:gd name="f27" fmla="*/ f23 f19 1"/>
              <a:gd name="f28" fmla="*/ f25 1 2"/>
              <a:gd name="f29" fmla="min f26 f25"/>
              <a:gd name="f30" fmla="+- f6 f28 0"/>
              <a:gd name="f31" fmla="*/ f29 f8 1"/>
              <a:gd name="f32" fmla="*/ f31 1 100000"/>
              <a:gd name="f33" fmla="*/ f31 1 50000"/>
              <a:gd name="f34" fmla="+- f22 0 f33"/>
              <a:gd name="f35" fmla="+- f22 0 f32"/>
              <a:gd name="f36" fmla="+- f30 0 f32"/>
              <a:gd name="f37" fmla="+- f30 f32 0"/>
              <a:gd name="f38" fmla="+- f23 0 f32"/>
              <a:gd name="f39" fmla="*/ f32 29289 1"/>
              <a:gd name="f40" fmla="*/ f33 f19 1"/>
              <a:gd name="f41" fmla="*/ f32 f19 1"/>
              <a:gd name="f42" fmla="*/ f39 1 100000"/>
              <a:gd name="f43" fmla="*/ f37 f19 1"/>
              <a:gd name="f44" fmla="*/ f34 f19 1"/>
              <a:gd name="f45" fmla="*/ f35 f19 1"/>
              <a:gd name="f46" fmla="*/ f36 f19 1"/>
              <a:gd name="f47" fmla="*/ f38 f19 1"/>
              <a:gd name="f48" fmla="+- f32 f42 0"/>
              <a:gd name="f49" fmla="+- f23 0 f42"/>
              <a:gd name="f50" fmla="+- f22 0 f48"/>
              <a:gd name="f51" fmla="*/ f48 f19 1"/>
              <a:gd name="f52" fmla="*/ f49 f19 1"/>
              <a:gd name="f53" fmla="*/ f50 f1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1" r="f53" b="f52"/>
            <a:pathLst>
              <a:path stroke="0">
                <a:moveTo>
                  <a:pt x="f40" y="f27"/>
                </a:moveTo>
                <a:arcTo wR="f41" hR="f41" stAng="f1" swAng="f1"/>
                <a:lnTo>
                  <a:pt x="f41" y="f43"/>
                </a:lnTo>
                <a:arcTo wR="f41" hR="f41" stAng="f6" swAng="f7"/>
                <a:arcTo wR="f41" hR="f41" stAng="f1" swAng="f7"/>
                <a:lnTo>
                  <a:pt x="f41" y="f41"/>
                </a:lnTo>
                <a:arcTo wR="f41" hR="f41" stAng="f0" swAng="f1"/>
                <a:lnTo>
                  <a:pt x="f44" y="f24"/>
                </a:lnTo>
                <a:arcTo wR="f41" hR="f41" stAng="f2" swAng="f1"/>
                <a:lnTo>
                  <a:pt x="f45" y="f46"/>
                </a:lnTo>
                <a:arcTo wR="f41" hR="f41" stAng="f0" swAng="f7"/>
                <a:arcTo wR="f41" hR="f41" stAng="f2" swAng="f7"/>
                <a:lnTo>
                  <a:pt x="f45" y="f47"/>
                </a:lnTo>
                <a:arcTo wR="f41" hR="f41" stAng="f6" swAng="f1"/>
                <a:close/>
              </a:path>
              <a:path fill="none">
                <a:moveTo>
                  <a:pt x="f40" y="f27"/>
                </a:moveTo>
                <a:arcTo wR="f41" hR="f41" stAng="f1" swAng="f1"/>
                <a:lnTo>
                  <a:pt x="f41" y="f43"/>
                </a:lnTo>
                <a:arcTo wR="f41" hR="f41" stAng="f6" swAng="f7"/>
                <a:arcTo wR="f41" hR="f41" stAng="f1" swAng="f7"/>
                <a:lnTo>
                  <a:pt x="f41" y="f41"/>
                </a:lnTo>
                <a:arcTo wR="f41" hR="f41" stAng="f0" swAng="f1"/>
                <a:moveTo>
                  <a:pt x="f44" y="f24"/>
                </a:moveTo>
                <a:arcTo wR="f41" hR="f41" stAng="f2" swAng="f1"/>
                <a:lnTo>
                  <a:pt x="f45" y="f46"/>
                </a:lnTo>
                <a:arcTo wR="f41" hR="f41" stAng="f0" swAng="f7"/>
                <a:arcTo wR="f41" hR="f41" stAng="f2" swAng="f7"/>
                <a:lnTo>
                  <a:pt x="f45" y="f47"/>
                </a:lnTo>
                <a:arcTo wR="f41" hR="f41" stAng="f6" swAng="f1"/>
              </a:path>
            </a:pathLst>
          </a:custGeom>
          <a:noFill/>
          <a:ln w="57150" cap="flat">
            <a:solidFill>
              <a:srgbClr val="2CB5E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2" name="Imagen 568" descr="Forma&#10;&#10;Descripción generada automáticamente">
            <a:extLst>
              <a:ext uri="{FF2B5EF4-FFF2-40B4-BE49-F238E27FC236}">
                <a16:creationId xmlns:a16="http://schemas.microsoft.com/office/drawing/2014/main" id="{69E6C6A0-590C-2FBB-C421-971B2C93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24"/>
          <a:stretch>
            <a:fillRect/>
          </a:stretch>
        </p:blipFill>
        <p:spPr>
          <a:xfrm>
            <a:off x="3904" y="5078998"/>
            <a:ext cx="1288124" cy="18626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ángulo 663">
            <a:extLst>
              <a:ext uri="{FF2B5EF4-FFF2-40B4-BE49-F238E27FC236}">
                <a16:creationId xmlns:a16="http://schemas.microsoft.com/office/drawing/2014/main" id="{9134EFFB-E02E-C322-C7F0-6D698ECE55D3}"/>
              </a:ext>
            </a:extLst>
          </p:cNvPr>
          <p:cNvSpPr/>
          <p:nvPr/>
        </p:nvSpPr>
        <p:spPr>
          <a:xfrm>
            <a:off x="9698711" y="2660"/>
            <a:ext cx="2494931" cy="508004"/>
          </a:xfrm>
          <a:prstGeom prst="rect">
            <a:avLst/>
          </a:prstGeom>
          <a:solidFill>
            <a:srgbClr val="2C429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CO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Rectángulo 665">
            <a:extLst>
              <a:ext uri="{FF2B5EF4-FFF2-40B4-BE49-F238E27FC236}">
                <a16:creationId xmlns:a16="http://schemas.microsoft.com/office/drawing/2014/main" id="{F03C0322-9604-6112-3812-7C3053C147C3}"/>
              </a:ext>
            </a:extLst>
          </p:cNvPr>
          <p:cNvSpPr/>
          <p:nvPr/>
        </p:nvSpPr>
        <p:spPr>
          <a:xfrm>
            <a:off x="6446" y="2660"/>
            <a:ext cx="2494931" cy="508004"/>
          </a:xfrm>
          <a:prstGeom prst="rect">
            <a:avLst/>
          </a:prstGeom>
          <a:solidFill>
            <a:srgbClr val="2C429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CO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5" name="Imagen 679" descr="Forma, Rectángulo&#10;&#10;Descripción generada automáticamente">
            <a:extLst>
              <a:ext uri="{FF2B5EF4-FFF2-40B4-BE49-F238E27FC236}">
                <a16:creationId xmlns:a16="http://schemas.microsoft.com/office/drawing/2014/main" id="{A6676660-F947-BA8D-1EBC-00384983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451" y="2466164"/>
            <a:ext cx="847721" cy="847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Imagen 680" descr="Forma, Rectángulo&#10;&#10;Descripción generada automáticamente">
            <a:extLst>
              <a:ext uri="{FF2B5EF4-FFF2-40B4-BE49-F238E27FC236}">
                <a16:creationId xmlns:a16="http://schemas.microsoft.com/office/drawing/2014/main" id="{F1E6BB7E-7058-2076-E4D5-504AC710E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309" y="6006675"/>
            <a:ext cx="847721" cy="847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Imagen 682" descr="Forma, Cuadrado&#10;&#10;Descripción generada automáticamente">
            <a:extLst>
              <a:ext uri="{FF2B5EF4-FFF2-40B4-BE49-F238E27FC236}">
                <a16:creationId xmlns:a16="http://schemas.microsoft.com/office/drawing/2014/main" id="{213E640F-FC0C-C977-CF9E-B182ACEF6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2" y="-28575"/>
            <a:ext cx="787783" cy="81914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599</Words>
  <Application>Microsoft Office PowerPoint</Application>
  <PresentationFormat>Panorámica</PresentationFormat>
  <Paragraphs>107</Paragraphs>
  <Slides>18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Impact</vt:lpstr>
      <vt:lpstr>Times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Alcance</vt:lpstr>
      <vt:lpstr>Limitaciones</vt:lpstr>
      <vt:lpstr>Presentación de PowerPoint</vt:lpstr>
      <vt:lpstr>Presentación de PowerPoint</vt:lpstr>
      <vt:lpstr>Presentación de PowerPoint</vt:lpstr>
      <vt:lpstr>Desarrollo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Gina Vega</dc:creator>
  <cp:lastModifiedBy>Jesus Antonio Martinez Velandia</cp:lastModifiedBy>
  <cp:revision>2</cp:revision>
  <dcterms:created xsi:type="dcterms:W3CDTF">2023-09-13T01:22:55Z</dcterms:created>
  <dcterms:modified xsi:type="dcterms:W3CDTF">2024-05-28T03:54:52Z</dcterms:modified>
</cp:coreProperties>
</file>